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30"/>
  </p:notesMasterIdLst>
  <p:handoutMasterIdLst>
    <p:handoutMasterId r:id="rId31"/>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Lst>
  <p:sldSz cx="12192000" cy="6858000"/>
  <p:notesSz cx="6797675" cy="9926638"/>
  <p:embeddedFontLst>
    <p:embeddedFont>
      <p:font typeface="Huawei Sans" panose="020C0503030203020204" pitchFamily="34" charset="0"/>
      <p:regular r:id="rId32"/>
      <p:bold r:id="rId33"/>
    </p:embeddedFont>
    <p:embeddedFont>
      <p:font typeface="方正兰亭黑简体" panose="02000000000000000000" pitchFamily="2" charset="-122"/>
      <p:regular r:id="rId34"/>
    </p:embeddedFont>
    <p:embeddedFont>
      <p:font typeface="微软雅黑" panose="020B0503020204020204" pitchFamily="34" charset="-122"/>
      <p:regular r:id="rId35"/>
      <p:bold r:id="rId36"/>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92166" autoAdjust="0"/>
  </p:normalViewPr>
  <p:slideViewPr>
    <p:cSldViewPr snapToGrid="0" snapToObjects="1">
      <p:cViewPr varScale="1">
        <p:scale>
          <a:sx n="76" d="100"/>
          <a:sy n="76" d="100"/>
        </p:scale>
        <p:origin x="126"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5" d="100"/>
          <a:sy n="75" d="100"/>
        </p:scale>
        <p:origin x="1944" y="5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4.fntdata"/><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10/23/2020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8894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0681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Python is also a dynamically typed language. The dynamically typed language automatically determines the type of variable during program running. The type of a variable does not need to be declared.</a:t>
            </a:r>
            <a:endParaRPr lang="en-US"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65176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Python source code does not need to be compiled into binary code. Python can run programs directly from the source code. When Python code is run, the Python interpreter first converts the source code into byte code, and then the Python VM executes the byte code.</a:t>
            </a:r>
          </a:p>
          <a:p>
            <a:r>
              <a:rPr lang="en-US"/>
              <a:t>The Python VM is not an independent program and does not need to be installed independently.</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548839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686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314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2312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Basic data types of Python are Boolean (True/False), integer, floating point, and string. All data (Boolean values, integers, floating points, strings, and even large data structures, functions, and programs) in Python exists in the form of objects. This makes the Python language highly unified.</a:t>
            </a:r>
          </a:p>
          <a:p>
            <a:r>
              <a:rPr lang="en-US"/>
              <a:t>The execution results are 10, 20, Richard, 2, and SyntaxError, respectively.</a:t>
            </a:r>
          </a:p>
          <a:p>
            <a:r>
              <a:rPr lang="en-US"/>
              <a:t>This presentation does not describe Python syntax. For Python syntax details, see the HCIP course.</a:t>
            </a:r>
            <a:endParaRPr lang="en-US"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36913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if...else... is a complete block of code with the same indentation.</a:t>
            </a:r>
          </a:p>
          <a:p>
            <a:r>
              <a:rPr lang="en-US"/>
              <a:t>print(a) calls parameter a, and it is in the same code block with  if...else...clause.</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54200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7217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interpreter declaration is used to specify the path of the compiler that runs this file (the compiler is installed in a non-default path or there are multiple Python compilers). </a:t>
            </a:r>
            <a:r>
              <a:rPr lang="en-US" altLang="zh-CN"/>
              <a:t>In the </a:t>
            </a:r>
            <a:r>
              <a:rPr lang="en-US"/>
              <a:t>Windows , you can omit the first line of the interpreter declaration in the preceding example.</a:t>
            </a:r>
          </a:p>
          <a:p>
            <a:r>
              <a:rPr lang="en-US"/>
              <a:t>The encoding format declaration is used to specify the encoding type used by the program to read the source code. By default, Python 2 uses ASCII code (Chinese is not supported), and Python 3 supports UTF-8 code (Chinese is supported).</a:t>
            </a:r>
          </a:p>
          <a:p>
            <a:r>
              <a:rPr lang="en-US"/>
              <a:t>docstring is used to describe the functions of the program.</a:t>
            </a:r>
          </a:p>
          <a:p>
            <a:r>
              <a:rPr lang="en-US"/>
              <a:t>time is a built-in module of Python and provides functions related to processing time.</a:t>
            </a:r>
          </a:p>
          <a:p>
            <a:endParaRPr lang="en-US" altLang="zh-CN"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47115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83165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2820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Official definitions of functions and methods:</a:t>
            </a:r>
          </a:p>
          <a:p>
            <a:r>
              <a:rPr lang="en-US"/>
              <a:t>A series of statements which returns some value to a caller. It can also be passed zero or more arguments which may be used in the execution of the body.</a:t>
            </a:r>
          </a:p>
          <a:p>
            <a:r>
              <a:rPr lang="en-US"/>
              <a:t>A function which is defined inside a class body. If called as an attribute of an instance of that class, the method will get the instance object as its first argument (which is usually called self).</a:t>
            </a:r>
          </a:p>
          <a:p>
            <a:r>
              <a:rPr lang="en-US"/>
              <a:t>For more information about classes, see https://docs.python.org/3/tutorial/classes.html.</a:t>
            </a:r>
            <a:endParaRPr lang="en-US"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272030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92006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a:t>B</a:t>
            </a:r>
            <a:endParaRPr lang="en-US" dirty="0"/>
          </a:p>
          <a:p>
            <a:pPr marL="228600" indent="-228600">
              <a:buFont typeface="+mj-lt"/>
              <a:buAutoNum type="arabicPeriod"/>
            </a:pPr>
            <a:r>
              <a:rPr lang="zh-CN" altLang="en-US"/>
              <a:t>Coding </a:t>
            </a:r>
            <a:r>
              <a:rPr lang="en-US" altLang="zh-CN"/>
              <a:t>style</a:t>
            </a:r>
            <a:r>
              <a:rPr lang="zh-CN" altLang="en-US"/>
              <a:t> refer to the naming rules, code indentation, and code segmentation methods that must be followed when Python is used. It is very important to unify coding </a:t>
            </a:r>
            <a:r>
              <a:rPr lang="en-US" altLang="zh-CN"/>
              <a:t>style</a:t>
            </a:r>
            <a:r>
              <a:rPr lang="zh-CN" altLang="en-US"/>
              <a:t> in </a:t>
            </a:r>
            <a:r>
              <a:rPr lang="en-US" altLang="zh-CN"/>
              <a:t>a </a:t>
            </a:r>
            <a:r>
              <a:rPr lang="zh-CN" altLang="en-US"/>
              <a:t>team. Good coding </a:t>
            </a:r>
            <a:r>
              <a:rPr lang="en-US" altLang="zh-CN"/>
              <a:t>style</a:t>
            </a:r>
            <a:r>
              <a:rPr lang="zh-CN" altLang="en-US"/>
              <a:t> help improve code readability, facilitate code maintenance and</a:t>
            </a:r>
            <a:r>
              <a:rPr lang="zh-CN" altLang="en-US" baseline="0"/>
              <a:t> </a:t>
            </a:r>
            <a:r>
              <a:rPr lang="zh-CN" altLang="en-US"/>
              <a:t>modification, and improve team work efficiency.</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68460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4626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620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525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8023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1469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Based on language levels, computer languages can also be classified into </a:t>
            </a:r>
            <a:r>
              <a:rPr lang="en-US"/>
              <a:t>machine language, assembly language, and high-level language. The machine language consists of 0 and 1 instructions that can be directly identified by a machine. Because machine languages are obscure, hardware instructions 0 and 1 are encapsulated to facilitate identification and memory (such as MOV and ADD), which is assembly language. The two languages are low-level languages, and other languages are high-level languages, such as C, C++, Java, Python, Pascal, Lisp, Prolog, FoxPro, and Fortran. Programs written in high-level languages cannot be directly identified by computers. The programs must be converted into machine languages before being executed.</a:t>
            </a:r>
          </a:p>
          <a:p>
            <a:endParaRPr lang="zh-CN" altLang="en-US"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5145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 process of executing a computer's technology stack and programs. On the left is the computing technology stack. From the bottom layer of the hardware, physical materials and transistors are used to implement gate circuits and registers, and then the micro architecture of the CPU is formed. The instruction set of the CPU is an interface between hardware and software. An application drives hardware to complete calculation using an instruction defined in the instruction set.</a:t>
            </a:r>
          </a:p>
          <a:p>
            <a:r>
              <a:rPr lang="en-US"/>
              <a:t>Applications use certain software algorithms to implement service functions. Programs are usually developed using high-level languages, such as C, C++, Java, Go, and Python. The high-level language needs to be compiled into an assembly language, and then the assembler converts the assembly language into binary machine code based on a CPU instruction set.</a:t>
            </a:r>
          </a:p>
          <a:p>
            <a:r>
              <a:rPr lang="en-US"/>
              <a:t>A program on disk is a binary machine code consisting of a pile of instructions and data, that is, a binary file.</a:t>
            </a:r>
          </a:p>
          <a:p>
            <a:endParaRPr lang="zh-CN" altLang="en-US"/>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63645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Compiled languages are compiled into formats, such as .exe, .dll, and .ocx,  that can be executed by machines. Compilation and execution are separated and cannot be performed across platforms. For example, x86 programs cannot run on ARM servers.</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01787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JVM: Java virtual machine</a:t>
            </a:r>
          </a:p>
          <a:p>
            <a:r>
              <a:rPr lang="en-US"/>
              <a:t>PVM: Python VM</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55286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66" name="Group 21">
            <a:extLst>
              <a:ext uri="{FF2B5EF4-FFF2-40B4-BE49-F238E27FC236}">
                <a16:creationId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67" name="文本占位符 7">
            <a:extLst>
              <a:ext uri="{FF2B5EF4-FFF2-40B4-BE49-F238E27FC236}">
                <a16:creationId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30161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4076144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6025700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87682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4874317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6770973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5381565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39098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5797640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27417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id="{5970046C-B045-45B3-8B66-254EC745B8E0}"/>
              </a:ext>
            </a:extLst>
          </p:cNvPr>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 id="2147483876" r:id="rId16"/>
    <p:sldLayoutId id="2147483877" r:id="rId17"/>
    <p:sldLayoutId id="2147483878" r:id="rId18"/>
    <p:sldLayoutId id="2147483879" r:id="rId19"/>
    <p:sldLayoutId id="2147483880" r:id="rId20"/>
    <p:sldLayoutId id="2147483881" r:id="rId21"/>
    <p:sldLayoutId id="2147483882" r:id="rId22"/>
    <p:sldLayoutId id="2147483883" r:id="rId23"/>
    <p:sldLayoutId id="2147483884" r:id="rId24"/>
    <p:sldLayoutId id="2147483885" r:id="rId2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29"/>
          <p:cNvSpPr>
            <a:spLocks noGrp="1"/>
          </p:cNvSpPr>
          <p:nvPr>
            <p:ph type="body" sz="quarter" idx="17"/>
          </p:nvPr>
        </p:nvSpPr>
        <p:spPr/>
        <p:txBody>
          <a:bodyPr/>
          <a:lstStyle/>
          <a:p>
            <a:endParaRPr lang="zh-CN" altLang="en-US"/>
          </a:p>
        </p:txBody>
      </p:sp>
      <p:sp>
        <p:nvSpPr>
          <p:cNvPr id="31" name="文本占位符 30"/>
          <p:cNvSpPr>
            <a:spLocks noGrp="1"/>
          </p:cNvSpPr>
          <p:nvPr>
            <p:ph type="body" sz="quarter" idx="18"/>
          </p:nvPr>
        </p:nvSpPr>
        <p:spPr/>
        <p:txBody>
          <a:bodyPr/>
          <a:lstStyle/>
          <a:p>
            <a:endParaRPr lang="zh-CN" altLang="en-US"/>
          </a:p>
        </p:txBody>
      </p:sp>
      <p:sp>
        <p:nvSpPr>
          <p:cNvPr id="32" name="文本占位符 31"/>
          <p:cNvSpPr>
            <a:spLocks noGrp="1"/>
          </p:cNvSpPr>
          <p:nvPr>
            <p:ph type="body" sz="quarter" idx="19"/>
          </p:nvPr>
        </p:nvSpPr>
        <p:spPr/>
        <p:txBody>
          <a:bodyPr/>
          <a:lstStyle/>
          <a:p>
            <a:endParaRPr lang="zh-CN" altLang="en-US"/>
          </a:p>
        </p:txBody>
      </p:sp>
      <p:sp>
        <p:nvSpPr>
          <p:cNvPr id="33" name="文本占位符 32"/>
          <p:cNvSpPr>
            <a:spLocks noGrp="1"/>
          </p:cNvSpPr>
          <p:nvPr>
            <p:ph type="body" sz="quarter" idx="20"/>
          </p:nvPr>
        </p:nvSpPr>
        <p:spPr/>
        <p:txBody>
          <a:bodyPr/>
          <a:lstStyle/>
          <a:p>
            <a:endParaRPr lang="zh-CN" altLang="en-US"/>
          </a:p>
        </p:txBody>
      </p:sp>
      <p:sp>
        <p:nvSpPr>
          <p:cNvPr id="74" name="文本占位符 73"/>
          <p:cNvSpPr>
            <a:spLocks noGrp="1"/>
          </p:cNvSpPr>
          <p:nvPr>
            <p:ph type="body" sz="quarter" idx="13"/>
          </p:nvPr>
        </p:nvSpPr>
        <p:spPr/>
        <p:txBody>
          <a:bodyPr wrap="square">
            <a:noAutofit/>
          </a:bodyPr>
          <a:lstStyle/>
          <a:p>
            <a:pPr fontAlgn="ctr"/>
            <a:r>
              <a:rPr lang="en-US" sz="1600">
                <a:latin typeface="Huawei Sans" panose="020C0503030203020204" pitchFamily="34" charset="0"/>
              </a:rPr>
              <a:t>Wan Changli, WX408647</a:t>
            </a:r>
            <a:endParaRPr lang="en-US" sz="1600" dirty="0">
              <a:latin typeface="Huawei Sans" panose="020C0503030203020204" pitchFamily="34" charset="0"/>
            </a:endParaRPr>
          </a:p>
        </p:txBody>
      </p:sp>
      <p:sp>
        <p:nvSpPr>
          <p:cNvPr id="75" name="文本占位符 74"/>
          <p:cNvSpPr>
            <a:spLocks noGrp="1"/>
          </p:cNvSpPr>
          <p:nvPr>
            <p:ph type="body" sz="quarter" idx="14"/>
          </p:nvPr>
        </p:nvSpPr>
        <p:spPr/>
        <p:txBody>
          <a:bodyPr wrap="square">
            <a:noAutofit/>
          </a:bodyPr>
          <a:lstStyle/>
          <a:p>
            <a:pPr fontAlgn="ctr"/>
            <a:r>
              <a:rPr lang="en-US" sz="1600">
                <a:latin typeface="Huawei Sans" panose="020C0503030203020204" pitchFamily="34" charset="0"/>
              </a:rPr>
              <a:t>February 13, 2020</a:t>
            </a:r>
            <a:endParaRPr lang="en-US" sz="1600" dirty="0">
              <a:latin typeface="Huawei Sans" panose="020C0503030203020204" pitchFamily="34" charset="0"/>
            </a:endParaRPr>
          </a:p>
        </p:txBody>
      </p:sp>
      <p:sp>
        <p:nvSpPr>
          <p:cNvPr id="28" name="文本占位符 27"/>
          <p:cNvSpPr>
            <a:spLocks noGrp="1"/>
          </p:cNvSpPr>
          <p:nvPr>
            <p:ph type="body" sz="quarter" idx="15"/>
          </p:nvPr>
        </p:nvSpPr>
        <p:spPr/>
        <p:txBody>
          <a:bodyPr/>
          <a:lstStyle/>
          <a:p>
            <a:endParaRPr lang="zh-CN" altLang="en-US"/>
          </a:p>
        </p:txBody>
      </p:sp>
      <p:sp>
        <p:nvSpPr>
          <p:cNvPr id="29" name="文本占位符 28"/>
          <p:cNvSpPr>
            <a:spLocks noGrp="1"/>
          </p:cNvSpPr>
          <p:nvPr>
            <p:ph type="body" sz="quarter" idx="16"/>
          </p:nvPr>
        </p:nvSpPr>
        <p:spPr/>
        <p:txBody>
          <a:bodyPr/>
          <a:lstStyle/>
          <a:p>
            <a:endParaRPr lang="zh-CN" altLang="en-US"/>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870756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a:solidFill>
                  <a:schemeClr val="bg1">
                    <a:lumMod val="50000"/>
                  </a:schemeClr>
                </a:solidFill>
                <a:latin typeface="Huawei Sans" panose="020C0503030203020204" pitchFamily="34" charset="0"/>
              </a:rPr>
              <a:t>Overview </a:t>
            </a:r>
            <a:r>
              <a:rPr lang="en-US" dirty="0">
                <a:solidFill>
                  <a:schemeClr val="bg1">
                    <a:lumMod val="50000"/>
                  </a:schemeClr>
                </a:solidFill>
                <a:latin typeface="Huawei Sans" panose="020C0503030203020204" pitchFamily="34" charset="0"/>
              </a:rPr>
              <a:t>of </a:t>
            </a:r>
            <a:r>
              <a:rPr lang="en-US">
                <a:solidFill>
                  <a:schemeClr val="bg1">
                    <a:lumMod val="50000"/>
                  </a:schemeClr>
                </a:solidFill>
                <a:latin typeface="Huawei Sans" panose="020C0503030203020204" pitchFamily="34" charset="0"/>
              </a:rPr>
              <a:t>Programming Language</a:t>
            </a:r>
            <a:endParaRPr lang="en-US" dirty="0">
              <a:solidFill>
                <a:schemeClr val="bg1">
                  <a:lumMod val="50000"/>
                </a:schemeClr>
              </a:solidFill>
              <a:latin typeface="Huawei Sans" panose="020C0503030203020204" pitchFamily="34" charset="0"/>
            </a:endParaRPr>
          </a:p>
          <a:p>
            <a:r>
              <a:rPr lang="en-US" b="1">
                <a:latin typeface="Huawei Sans" panose="020C0503030203020204" pitchFamily="34" charset="0"/>
              </a:rPr>
              <a:t>Python Introduction</a:t>
            </a:r>
          </a:p>
          <a:p>
            <a:pPr fontAlgn="ctr"/>
            <a:endParaRPr lang="en-US" b="1" dirty="0">
              <a:latin typeface="Huawei Sans" panose="020C0503030203020204" pitchFamily="34" charset="0"/>
            </a:endParaRPr>
          </a:p>
        </p:txBody>
      </p:sp>
    </p:spTree>
    <p:extLst>
      <p:ext uri="{BB962C8B-B14F-4D97-AF65-F5344CB8AC3E}">
        <p14:creationId xmlns:p14="http://schemas.microsoft.com/office/powerpoint/2010/main" val="230625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ltLang="zh-CN" sz="1800" dirty="0"/>
              <a:t>Python is a fully-open-source high-level programming language. Its author is Guido Van Rossum.</a:t>
            </a:r>
          </a:p>
          <a:p>
            <a:endParaRPr lang="en-US" altLang="zh-CN" sz="1800" dirty="0"/>
          </a:p>
          <a:p>
            <a:endParaRPr lang="en-US" altLang="zh-CN" sz="1800" dirty="0"/>
          </a:p>
          <a:p>
            <a:endParaRPr lang="en-US" altLang="zh-CN" sz="1800" dirty="0"/>
          </a:p>
          <a:p>
            <a:endParaRPr lang="en-US" altLang="zh-CN" sz="1800" dirty="0"/>
          </a:p>
          <a:p>
            <a:pPr marL="0" indent="0">
              <a:buNone/>
            </a:pPr>
            <a:endParaRPr lang="en-US" altLang="zh-CN" sz="1800" dirty="0"/>
          </a:p>
          <a:p>
            <a:endParaRPr lang="zh-CN" altLang="en-US" sz="1800" dirty="0"/>
          </a:p>
        </p:txBody>
      </p:sp>
      <p:sp>
        <p:nvSpPr>
          <p:cNvPr id="2" name="标题 1">
            <a:extLst>
              <a:ext uri="{FF2B5EF4-FFF2-40B4-BE49-F238E27FC236}">
                <a16:creationId xmlns:a16="http://schemas.microsoft.com/office/drawing/2014/main" id="{1E0C0EEA-60D1-431E-AB5E-6037715600A8}"/>
              </a:ext>
            </a:extLst>
          </p:cNvPr>
          <p:cNvSpPr>
            <a:spLocks noGrp="1"/>
          </p:cNvSpPr>
          <p:nvPr>
            <p:ph type="title"/>
          </p:nvPr>
        </p:nvSpPr>
        <p:spPr/>
        <p:txBody>
          <a:bodyPr/>
          <a:lstStyle/>
          <a:p>
            <a:r>
              <a:rPr lang="en-US" dirty="0"/>
              <a:t>What Is Python?</a:t>
            </a:r>
          </a:p>
        </p:txBody>
      </p:sp>
      <p:sp>
        <p:nvSpPr>
          <p:cNvPr id="6" name="内容占位符 2">
            <a:extLst>
              <a:ext uri="{FF2B5EF4-FFF2-40B4-BE49-F238E27FC236}">
                <a16:creationId xmlns:a16="http://schemas.microsoft.com/office/drawing/2014/main" id="{05C4DA47-B0FD-46F1-85EF-74FFD5D01135}"/>
              </a:ext>
            </a:extLst>
          </p:cNvPr>
          <p:cNvSpPr txBox="1">
            <a:spLocks/>
          </p:cNvSpPr>
          <p:nvPr/>
        </p:nvSpPr>
        <p:spPr>
          <a:xfrm>
            <a:off x="528225" y="4917584"/>
            <a:ext cx="11156366" cy="128842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800" dirty="0">
                <a:latin typeface="Huawei Sans" panose="020C0503030203020204" pitchFamily="34" charset="0"/>
              </a:rPr>
              <a:t>With support for abundant third-party libraries and advantages of the Python language, Python can be used in many fields, such as AI, data science, apps, and scripts for automated O&amp;M.</a:t>
            </a:r>
          </a:p>
        </p:txBody>
      </p:sp>
      <p:sp>
        <p:nvSpPr>
          <p:cNvPr id="7" name="文本框 6">
            <a:extLst>
              <a:ext uri="{FF2B5EF4-FFF2-40B4-BE49-F238E27FC236}">
                <a16:creationId xmlns:a16="http://schemas.microsoft.com/office/drawing/2014/main" id="{E68CACA5-7529-4A80-8EF4-2C0AB634FD08}"/>
              </a:ext>
            </a:extLst>
          </p:cNvPr>
          <p:cNvSpPr txBox="1"/>
          <p:nvPr/>
        </p:nvSpPr>
        <p:spPr>
          <a:xfrm>
            <a:off x="589547" y="2062856"/>
            <a:ext cx="6470876" cy="2653034"/>
          </a:xfrm>
          <a:prstGeom prst="rect">
            <a:avLst/>
          </a:prstGeom>
          <a:solidFill>
            <a:srgbClr val="99DFF9"/>
          </a:solidFill>
          <a:ln>
            <a:solidFill>
              <a:srgbClr val="99DFF9"/>
            </a:solidFill>
          </a:ln>
        </p:spPr>
        <p:txBody>
          <a:bodyPr wrap="square" rtlCol="0">
            <a:noAutofit/>
          </a:bodyPr>
          <a:lstStyle/>
          <a:p>
            <a:pPr fontAlgn="ctr">
              <a:lnSpc>
                <a:spcPct val="130000"/>
              </a:lnSpc>
            </a:pPr>
            <a:r>
              <a:rPr lang="en-US" sz="1600" dirty="0">
                <a:latin typeface="Huawei Sans" panose="020C0503030203020204" pitchFamily="34" charset="0"/>
              </a:rPr>
              <a:t>Advantages of Python:</a:t>
            </a:r>
          </a:p>
          <a:p>
            <a:pPr marL="285750" indent="-285750" fontAlgn="ctr">
              <a:lnSpc>
                <a:spcPct val="130000"/>
              </a:lnSpc>
              <a:buFont typeface="Arial" panose="020B0604020202020204" pitchFamily="34" charset="0"/>
              <a:buChar char="•"/>
            </a:pPr>
            <a:r>
              <a:rPr lang="en-US" sz="1600" dirty="0">
                <a:latin typeface="Huawei Sans" panose="020C0503030203020204" pitchFamily="34" charset="0"/>
              </a:rPr>
              <a:t>Is a dynamically typed interpreted language with elegant syntax. It allows learners to focus on program logic rather than syntax detail learning.</a:t>
            </a:r>
          </a:p>
          <a:p>
            <a:pPr marL="285750" indent="-285750" fontAlgn="ctr">
              <a:lnSpc>
                <a:spcPct val="130000"/>
              </a:lnSpc>
              <a:buFont typeface="Arial" panose="020B0604020202020204" pitchFamily="34" charset="0"/>
              <a:buChar char="•"/>
            </a:pPr>
            <a:r>
              <a:rPr lang="en-US" sz="1600" dirty="0">
                <a:latin typeface="Huawei Sans" panose="020C0503030203020204" pitchFamily="34" charset="0"/>
              </a:rPr>
              <a:t>Supports both process- and object-oriented programming.</a:t>
            </a:r>
          </a:p>
          <a:p>
            <a:pPr marL="285750" indent="-285750" fontAlgn="ctr">
              <a:lnSpc>
                <a:spcPct val="130000"/>
              </a:lnSpc>
              <a:buFont typeface="Arial" panose="020B0604020202020204" pitchFamily="34" charset="0"/>
              <a:buChar char="•"/>
            </a:pPr>
            <a:r>
              <a:rPr lang="en-US" sz="1600" dirty="0">
                <a:latin typeface="Huawei Sans" panose="020C0503030203020204" pitchFamily="34" charset="0"/>
              </a:rPr>
              <a:t>Provides abundant third-party libraries.</a:t>
            </a:r>
          </a:p>
          <a:p>
            <a:pPr marL="285750" indent="-285750" fontAlgn="ctr">
              <a:lnSpc>
                <a:spcPct val="130000"/>
              </a:lnSpc>
              <a:buFont typeface="Arial" panose="020B0604020202020204" pitchFamily="34" charset="0"/>
              <a:buChar char="•"/>
            </a:pPr>
            <a:r>
              <a:rPr lang="en-US" sz="1600" dirty="0">
                <a:latin typeface="Huawei Sans" panose="020C0503030203020204" pitchFamily="34" charset="0"/>
              </a:rPr>
              <a:t>Is nicknamed the glue language because it can call code written in other languages.</a:t>
            </a:r>
          </a:p>
        </p:txBody>
      </p:sp>
      <p:sp>
        <p:nvSpPr>
          <p:cNvPr id="8" name="文本框 7">
            <a:extLst>
              <a:ext uri="{FF2B5EF4-FFF2-40B4-BE49-F238E27FC236}">
                <a16:creationId xmlns:a16="http://schemas.microsoft.com/office/drawing/2014/main" id="{1C98E1B5-3218-44DD-A3A0-88267A26423B}"/>
              </a:ext>
            </a:extLst>
          </p:cNvPr>
          <p:cNvSpPr txBox="1"/>
          <p:nvPr/>
        </p:nvSpPr>
        <p:spPr>
          <a:xfrm>
            <a:off x="7430085" y="2062856"/>
            <a:ext cx="4172368" cy="2012859"/>
          </a:xfrm>
          <a:prstGeom prst="rect">
            <a:avLst/>
          </a:prstGeom>
          <a:solidFill>
            <a:srgbClr val="FFF2CC"/>
          </a:solidFill>
        </p:spPr>
        <p:txBody>
          <a:bodyPr wrap="square" rtlCol="0">
            <a:noAutofit/>
          </a:bodyPr>
          <a:lstStyle/>
          <a:p>
            <a:pPr fontAlgn="ctr">
              <a:lnSpc>
                <a:spcPct val="130000"/>
              </a:lnSpc>
            </a:pPr>
            <a:r>
              <a:rPr lang="en-US" sz="1600" dirty="0">
                <a:latin typeface="Huawei Sans" panose="020C0503030203020204" pitchFamily="34" charset="0"/>
              </a:rPr>
              <a:t>Disadvantages of Python:</a:t>
            </a:r>
          </a:p>
          <a:p>
            <a:pPr marL="285750" indent="-285750" fontAlgn="ctr">
              <a:lnSpc>
                <a:spcPct val="130000"/>
              </a:lnSpc>
              <a:buFont typeface="Arial" panose="020B0604020202020204" pitchFamily="34" charset="0"/>
              <a:buChar char="•"/>
            </a:pPr>
            <a:r>
              <a:rPr lang="en-US" sz="1600" dirty="0">
                <a:latin typeface="Huawei Sans" panose="020C0503030203020204" pitchFamily="34" charset="0"/>
              </a:rPr>
              <a:t>Runs slow. Is an interpreted language that runs without being compiled. Code is translated line by line at run time into machine code that the CPU can understand, which is time-consuming.</a:t>
            </a:r>
          </a:p>
        </p:txBody>
      </p:sp>
    </p:spTree>
    <p:extLst>
      <p:ext uri="{BB962C8B-B14F-4D97-AF65-F5344CB8AC3E}">
        <p14:creationId xmlns:p14="http://schemas.microsoft.com/office/powerpoint/2010/main" val="1143675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C8DFA3-DA9D-496E-9B84-5283AAD70D01}"/>
              </a:ext>
            </a:extLst>
          </p:cNvPr>
          <p:cNvSpPr>
            <a:spLocks noGrp="1"/>
          </p:cNvSpPr>
          <p:nvPr>
            <p:ph type="title"/>
          </p:nvPr>
        </p:nvSpPr>
        <p:spPr/>
        <p:txBody>
          <a:bodyPr/>
          <a:lstStyle/>
          <a:p>
            <a:r>
              <a:rPr lang="en-US" dirty="0"/>
              <a:t>Python Code Execution Process</a:t>
            </a:r>
          </a:p>
        </p:txBody>
      </p:sp>
      <p:sp>
        <p:nvSpPr>
          <p:cNvPr id="3" name="文本框 2">
            <a:extLst>
              <a:ext uri="{FF2B5EF4-FFF2-40B4-BE49-F238E27FC236}">
                <a16:creationId xmlns:a16="http://schemas.microsoft.com/office/drawing/2014/main" id="{BBC35B71-2ADE-49AA-91D8-A4BEE5237C3C}"/>
              </a:ext>
            </a:extLst>
          </p:cNvPr>
          <p:cNvSpPr txBox="1"/>
          <p:nvPr/>
        </p:nvSpPr>
        <p:spPr>
          <a:xfrm>
            <a:off x="1793736" y="1582462"/>
            <a:ext cx="3240000" cy="574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lvl="0" algn="ctr">
              <a:defRPr b="1">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2000" b="0" dirty="0">
                <a:solidFill>
                  <a:schemeClr val="tx1"/>
                </a:solidFill>
                <a:latin typeface="Huawei Sans" panose="020C0503030203020204" pitchFamily="34" charset="0"/>
              </a:rPr>
              <a:t>Process of compiling and running a Python program</a:t>
            </a:r>
          </a:p>
        </p:txBody>
      </p:sp>
      <p:sp>
        <p:nvSpPr>
          <p:cNvPr id="4" name="文本框 3">
            <a:extLst>
              <a:ext uri="{FF2B5EF4-FFF2-40B4-BE49-F238E27FC236}">
                <a16:creationId xmlns:a16="http://schemas.microsoft.com/office/drawing/2014/main" id="{9287FB4D-B972-4902-97FB-1B75BD65D60E}"/>
              </a:ext>
            </a:extLst>
          </p:cNvPr>
          <p:cNvSpPr txBox="1"/>
          <p:nvPr/>
        </p:nvSpPr>
        <p:spPr>
          <a:xfrm>
            <a:off x="6871277" y="1647117"/>
            <a:ext cx="3240000" cy="574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lvl="0" algn="ctr">
              <a:defRPr b="0">
                <a:solidFill>
                  <a:schemeClr val="tx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2000">
                <a:latin typeface="Huawei Sans" panose="020C0503030203020204" pitchFamily="34" charset="0"/>
              </a:rPr>
              <a:t>Operation</a:t>
            </a:r>
          </a:p>
        </p:txBody>
      </p:sp>
      <p:sp>
        <p:nvSpPr>
          <p:cNvPr id="5" name="矩形 4">
            <a:extLst>
              <a:ext uri="{FF2B5EF4-FFF2-40B4-BE49-F238E27FC236}">
                <a16:creationId xmlns:a16="http://schemas.microsoft.com/office/drawing/2014/main" id="{FC506405-71D7-4653-966A-1063D27C029D}"/>
              </a:ext>
            </a:extLst>
          </p:cNvPr>
          <p:cNvSpPr/>
          <p:nvPr/>
        </p:nvSpPr>
        <p:spPr>
          <a:xfrm>
            <a:off x="6263163" y="2433648"/>
            <a:ext cx="4846114" cy="3157788"/>
          </a:xfrm>
          <a:prstGeom prst="rect">
            <a:avLst/>
          </a:prstGeom>
          <a:solidFill>
            <a:srgbClr val="F4FBFE"/>
          </a:solidFill>
          <a:ln>
            <a:solidFill>
              <a:srgbClr val="99DFF9"/>
            </a:solidFill>
          </a:ln>
        </p:spPr>
        <p:txBody>
          <a:bodyPr wrap="square">
            <a:noAutofit/>
          </a:bodyPr>
          <a:lstStyle/>
          <a:p>
            <a:pPr fontAlgn="ctr">
              <a:lnSpc>
                <a:spcPct val="140000"/>
              </a:lnSpc>
              <a:spcBef>
                <a:spcPts val="600"/>
              </a:spcBef>
              <a:spcAft>
                <a:spcPts val="0"/>
              </a:spcAft>
            </a:pPr>
            <a:r>
              <a:rPr lang="en-US" sz="1600" dirty="0">
                <a:solidFill>
                  <a:srgbClr val="1D1D1A"/>
                </a:solidFill>
                <a:latin typeface="Huawei Sans" panose="020C0503030203020204" pitchFamily="34" charset="0"/>
              </a:rPr>
              <a:t>1. Install Python and the running environment in an operating system.</a:t>
            </a:r>
          </a:p>
          <a:p>
            <a:pPr fontAlgn="ctr">
              <a:lnSpc>
                <a:spcPct val="140000"/>
              </a:lnSpc>
              <a:spcBef>
                <a:spcPts val="600"/>
              </a:spcBef>
              <a:spcAft>
                <a:spcPts val="0"/>
              </a:spcAft>
            </a:pPr>
            <a:r>
              <a:rPr lang="en-US" sz="1600" dirty="0">
                <a:solidFill>
                  <a:srgbClr val="1D1D1A"/>
                </a:solidFill>
                <a:latin typeface="Huawei Sans" panose="020C0503030203020204" pitchFamily="34" charset="0"/>
              </a:rPr>
              <a:t>2. Compile Python source code.</a:t>
            </a:r>
          </a:p>
          <a:p>
            <a:pPr fontAlgn="ctr">
              <a:lnSpc>
                <a:spcPct val="140000"/>
              </a:lnSpc>
              <a:spcBef>
                <a:spcPts val="600"/>
              </a:spcBef>
              <a:spcAft>
                <a:spcPts val="0"/>
              </a:spcAft>
            </a:pPr>
            <a:r>
              <a:rPr lang="en-US" sz="1600" dirty="0">
                <a:solidFill>
                  <a:prstClr val="black"/>
                </a:solidFill>
                <a:latin typeface="Huawei Sans" panose="020C0503030203020204" pitchFamily="34" charset="0"/>
              </a:rPr>
              <a:t>3. The compiler runs the Python source code and generates a .</a:t>
            </a:r>
            <a:r>
              <a:rPr lang="en-US" sz="1600" dirty="0" err="1">
                <a:solidFill>
                  <a:prstClr val="black"/>
                </a:solidFill>
                <a:latin typeface="Huawei Sans" panose="020C0503030203020204" pitchFamily="34" charset="0"/>
              </a:rPr>
              <a:t>pyc</a:t>
            </a:r>
            <a:r>
              <a:rPr lang="en-US" sz="1600" dirty="0">
                <a:solidFill>
                  <a:prstClr val="black"/>
                </a:solidFill>
                <a:latin typeface="Huawei Sans" panose="020C0503030203020204" pitchFamily="34" charset="0"/>
              </a:rPr>
              <a:t> file (byte code).</a:t>
            </a:r>
          </a:p>
          <a:p>
            <a:pPr fontAlgn="ctr">
              <a:lnSpc>
                <a:spcPct val="140000"/>
              </a:lnSpc>
              <a:spcBef>
                <a:spcPts val="600"/>
              </a:spcBef>
              <a:spcAft>
                <a:spcPts val="0"/>
              </a:spcAft>
            </a:pPr>
            <a:r>
              <a:rPr lang="en-US" sz="1600" dirty="0">
                <a:solidFill>
                  <a:prstClr val="black"/>
                </a:solidFill>
                <a:latin typeface="Huawei Sans" panose="020C0503030203020204" pitchFamily="34" charset="0"/>
              </a:rPr>
              <a:t>4. A Python VM converts the byte code into the machine language.</a:t>
            </a:r>
          </a:p>
          <a:p>
            <a:pPr fontAlgn="ctr">
              <a:lnSpc>
                <a:spcPct val="140000"/>
              </a:lnSpc>
              <a:spcBef>
                <a:spcPts val="600"/>
              </a:spcBef>
              <a:spcAft>
                <a:spcPts val="0"/>
              </a:spcAft>
            </a:pPr>
            <a:r>
              <a:rPr lang="en-US" sz="1600" dirty="0">
                <a:solidFill>
                  <a:prstClr val="black"/>
                </a:solidFill>
                <a:latin typeface="Huawei Sans" panose="020C0503030203020204" pitchFamily="34" charset="0"/>
              </a:rPr>
              <a:t>5. Hardware executes the machine language.</a:t>
            </a:r>
          </a:p>
        </p:txBody>
      </p:sp>
      <p:sp>
        <p:nvSpPr>
          <p:cNvPr id="6" name="文本框 5">
            <a:extLst>
              <a:ext uri="{FF2B5EF4-FFF2-40B4-BE49-F238E27FC236}">
                <a16:creationId xmlns:a16="http://schemas.microsoft.com/office/drawing/2014/main" id="{3C6488BC-C8C0-41CD-9FD8-9F06B1508A4C}"/>
              </a:ext>
            </a:extLst>
          </p:cNvPr>
          <p:cNvSpPr txBox="1"/>
          <p:nvPr/>
        </p:nvSpPr>
        <p:spPr>
          <a:xfrm>
            <a:off x="2335147" y="3320938"/>
            <a:ext cx="2127669" cy="531262"/>
          </a:xfrm>
          <a:prstGeom prst="rect">
            <a:avLst/>
          </a:prstGeom>
          <a:solidFill>
            <a:srgbClr val="00B0F0"/>
          </a:solidFill>
          <a:ln w="19050" cap="flat" cmpd="sng" algn="ctr">
            <a:noFill/>
            <a:prstDash val="solid"/>
            <a:round/>
            <a:headEnd type="none" w="med" len="med"/>
            <a:tailEnd type="none" w="med" len="med"/>
          </a:ln>
          <a:effectLst/>
        </p:spPr>
        <p:txBody>
          <a:bodyPr vert="horz" wrap="square" lIns="0" tIns="45720" rIns="0" bIns="45720" numCol="1" rtlCol="0" anchor="ctr" anchorCtr="1" compatLnSpc="1">
            <a:prstTxWarp prst="textNoShape">
              <a:avLst/>
            </a:prstTxWarp>
            <a:noAutofit/>
          </a:bodyPr>
          <a:lstStyle>
            <a:defPPr>
              <a:defRPr lang="en-US"/>
            </a:defPPr>
            <a:lvl1pPr marR="0" lvl="0" indent="0" algn="ctr" defTabSz="1218956" fontAlgn="auto">
              <a:lnSpc>
                <a:spcPct val="100000"/>
              </a:lnSpc>
              <a:spcBef>
                <a:spcPts val="300"/>
              </a:spcBef>
              <a:spcAft>
                <a:spcPts val="0"/>
              </a:spcAft>
              <a:buClrTx/>
              <a:buSzTx/>
              <a:buFontTx/>
              <a:buNone/>
              <a:tabLst/>
              <a:defRPr kumimoji="0" sz="1400" b="1" i="0" u="none" strike="noStrike" kern="0" cap="none" spc="0" normalizeH="0" baseline="0">
                <a:ln>
                  <a:noFill/>
                </a:ln>
                <a:solidFill>
                  <a:srgbClr val="FFFFFF"/>
                </a:solidFill>
                <a:effectLst/>
                <a:uLnTx/>
                <a:uFillTx/>
                <a:cs typeface="Arial" pitchFamily="34" charset="0"/>
              </a:defRPr>
            </a:lvl1pPr>
          </a:lstStyle>
          <a:p>
            <a:pPr fontAlgn="ctr"/>
            <a:r>
              <a:rPr lang="en-US" sz="1600">
                <a:latin typeface="Huawei Sans" panose="020C0503030203020204" pitchFamily="34" charset="0"/>
              </a:rPr>
              <a:t>Compiler</a:t>
            </a:r>
          </a:p>
        </p:txBody>
      </p:sp>
      <p:sp>
        <p:nvSpPr>
          <p:cNvPr id="7" name="文本框 6">
            <a:extLst>
              <a:ext uri="{FF2B5EF4-FFF2-40B4-BE49-F238E27FC236}">
                <a16:creationId xmlns:a16="http://schemas.microsoft.com/office/drawing/2014/main" id="{DCF8447A-68BC-4B5C-B21F-04FBEAF39AAE}"/>
              </a:ext>
            </a:extLst>
          </p:cNvPr>
          <p:cNvSpPr txBox="1"/>
          <p:nvPr/>
        </p:nvSpPr>
        <p:spPr>
          <a:xfrm>
            <a:off x="2335147" y="4188581"/>
            <a:ext cx="2127668" cy="531262"/>
          </a:xfrm>
          <a:prstGeom prst="rect">
            <a:avLst/>
          </a:prstGeom>
          <a:solidFill>
            <a:srgbClr val="00B0F0"/>
          </a:solidFill>
          <a:ln w="19050" cap="flat" cmpd="sng" algn="ctr">
            <a:noFill/>
            <a:prstDash val="solid"/>
            <a:round/>
            <a:headEnd type="none" w="med" len="med"/>
            <a:tailEnd type="none" w="med" len="med"/>
          </a:ln>
          <a:effectLst/>
        </p:spPr>
        <p:txBody>
          <a:bodyPr vert="horz" wrap="square" lIns="0" tIns="45720" rIns="0" bIns="45720" numCol="1" rtlCol="0" anchor="ctr" anchorCtr="1" compatLnSpc="1">
            <a:prstTxWarp prst="textNoShape">
              <a:avLst/>
            </a:prstTxWarp>
            <a:noAutofit/>
          </a:bodyPr>
          <a:lstStyle>
            <a:defPPr>
              <a:defRPr lang="en-US"/>
            </a:defPPr>
            <a:lvl1pPr marR="0" lvl="0" indent="0" algn="ctr" defTabSz="1218956" fontAlgn="auto">
              <a:lnSpc>
                <a:spcPct val="100000"/>
              </a:lnSpc>
              <a:spcBef>
                <a:spcPts val="300"/>
              </a:spcBef>
              <a:spcAft>
                <a:spcPts val="0"/>
              </a:spcAft>
              <a:buClrTx/>
              <a:buSzTx/>
              <a:buFontTx/>
              <a:buNone/>
              <a:tabLst/>
              <a:defRPr kumimoji="0" sz="1400" b="1" i="0" u="none" strike="noStrike" kern="0" cap="none" spc="0" normalizeH="0" baseline="0">
                <a:ln>
                  <a:noFill/>
                </a:ln>
                <a:solidFill>
                  <a:srgbClr val="FFFFFF"/>
                </a:solidFill>
                <a:effectLst/>
                <a:uLnTx/>
                <a:uFillTx/>
                <a:cs typeface="Arial" pitchFamily="34" charset="0"/>
              </a:defRPr>
            </a:lvl1pPr>
          </a:lstStyle>
          <a:p>
            <a:pPr fontAlgn="ctr"/>
            <a:r>
              <a:rPr lang="en-US" sz="1600" dirty="0">
                <a:latin typeface="Huawei Sans" panose="020C0503030203020204" pitchFamily="34" charset="0"/>
              </a:rPr>
              <a:t>.</a:t>
            </a:r>
            <a:r>
              <a:rPr lang="en-US" sz="1600" dirty="0" err="1">
                <a:latin typeface="Huawei Sans" panose="020C0503030203020204" pitchFamily="34" charset="0"/>
              </a:rPr>
              <a:t>pyc</a:t>
            </a:r>
            <a:r>
              <a:rPr lang="en-US" sz="1600" dirty="0">
                <a:latin typeface="Huawei Sans" panose="020C0503030203020204" pitchFamily="34" charset="0"/>
              </a:rPr>
              <a:t> file (byte code)</a:t>
            </a:r>
          </a:p>
        </p:txBody>
      </p:sp>
      <p:sp>
        <p:nvSpPr>
          <p:cNvPr id="8" name="文本框 7">
            <a:extLst>
              <a:ext uri="{FF2B5EF4-FFF2-40B4-BE49-F238E27FC236}">
                <a16:creationId xmlns:a16="http://schemas.microsoft.com/office/drawing/2014/main" id="{B8DD11BC-60AA-47B5-A204-E461C29E3423}"/>
              </a:ext>
            </a:extLst>
          </p:cNvPr>
          <p:cNvSpPr txBox="1"/>
          <p:nvPr/>
        </p:nvSpPr>
        <p:spPr>
          <a:xfrm>
            <a:off x="2335147" y="5056224"/>
            <a:ext cx="2127667" cy="531262"/>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lvl="0" algn="ctr">
              <a:defRPr sz="1600" b="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schemeClr val="tx1"/>
                </a:solidFill>
                <a:latin typeface="Huawei Sans" panose="020C0503030203020204" pitchFamily="34" charset="0"/>
              </a:rPr>
              <a:t>Running of the Python VM</a:t>
            </a:r>
          </a:p>
        </p:txBody>
      </p:sp>
      <p:cxnSp>
        <p:nvCxnSpPr>
          <p:cNvPr id="9" name="直接箭头连接符 8">
            <a:extLst>
              <a:ext uri="{FF2B5EF4-FFF2-40B4-BE49-F238E27FC236}">
                <a16:creationId xmlns:a16="http://schemas.microsoft.com/office/drawing/2014/main" id="{6932C568-EEEF-4BF9-8286-F6F5AD23F140}"/>
              </a:ext>
            </a:extLst>
          </p:cNvPr>
          <p:cNvCxnSpPr>
            <a:stCxn id="12" idx="2"/>
            <a:endCxn id="6" idx="0"/>
          </p:cNvCxnSpPr>
          <p:nvPr/>
        </p:nvCxnSpPr>
        <p:spPr>
          <a:xfrm flipH="1">
            <a:off x="3398982" y="2984557"/>
            <a:ext cx="1" cy="336381"/>
          </a:xfrm>
          <a:prstGeom prst="straightConnector1">
            <a:avLst/>
          </a:prstGeom>
          <a:noFill/>
          <a:ln w="25400" cap="flat" cmpd="sng" algn="ctr">
            <a:solidFill>
              <a:schemeClr val="tx1"/>
            </a:solidFill>
            <a:prstDash val="solid"/>
            <a:miter lim="800000"/>
            <a:tailEnd type="triangle"/>
          </a:ln>
          <a:effectLst/>
        </p:spPr>
      </p:cxnSp>
      <p:cxnSp>
        <p:nvCxnSpPr>
          <p:cNvPr id="10" name="直接箭头连接符 9">
            <a:extLst>
              <a:ext uri="{FF2B5EF4-FFF2-40B4-BE49-F238E27FC236}">
                <a16:creationId xmlns:a16="http://schemas.microsoft.com/office/drawing/2014/main" id="{2A5BBA43-0DCF-47B9-87F7-B2B10288B467}"/>
              </a:ext>
            </a:extLst>
          </p:cNvPr>
          <p:cNvCxnSpPr>
            <a:stCxn id="6" idx="2"/>
            <a:endCxn id="7" idx="0"/>
          </p:cNvCxnSpPr>
          <p:nvPr/>
        </p:nvCxnSpPr>
        <p:spPr>
          <a:xfrm flipH="1">
            <a:off x="3398981" y="3852200"/>
            <a:ext cx="1" cy="336381"/>
          </a:xfrm>
          <a:prstGeom prst="straightConnector1">
            <a:avLst/>
          </a:prstGeom>
          <a:noFill/>
          <a:ln w="25400" cap="flat" cmpd="sng" algn="ctr">
            <a:solidFill>
              <a:schemeClr val="tx1"/>
            </a:solidFill>
            <a:prstDash val="solid"/>
            <a:miter lim="800000"/>
            <a:tailEnd type="triangle"/>
          </a:ln>
          <a:effectLst/>
        </p:spPr>
      </p:cxnSp>
      <p:cxnSp>
        <p:nvCxnSpPr>
          <p:cNvPr id="11" name="直接箭头连接符 10">
            <a:extLst>
              <a:ext uri="{FF2B5EF4-FFF2-40B4-BE49-F238E27FC236}">
                <a16:creationId xmlns:a16="http://schemas.microsoft.com/office/drawing/2014/main" id="{98CD955F-D7B5-4B3E-9424-DDC9FD4A3A99}"/>
              </a:ext>
            </a:extLst>
          </p:cNvPr>
          <p:cNvCxnSpPr>
            <a:stCxn id="7" idx="2"/>
            <a:endCxn id="8" idx="0"/>
          </p:cNvCxnSpPr>
          <p:nvPr/>
        </p:nvCxnSpPr>
        <p:spPr>
          <a:xfrm>
            <a:off x="3398981" y="4719843"/>
            <a:ext cx="0" cy="336381"/>
          </a:xfrm>
          <a:prstGeom prst="straightConnector1">
            <a:avLst/>
          </a:prstGeom>
          <a:noFill/>
          <a:ln w="25400" cap="flat" cmpd="sng" algn="ctr">
            <a:solidFill>
              <a:schemeClr val="tx1"/>
            </a:solidFill>
            <a:prstDash val="solid"/>
            <a:miter lim="800000"/>
            <a:tailEnd type="triangle"/>
          </a:ln>
          <a:effectLst/>
        </p:spPr>
      </p:cxnSp>
      <p:sp>
        <p:nvSpPr>
          <p:cNvPr id="12" name="文本框 11">
            <a:extLst>
              <a:ext uri="{FF2B5EF4-FFF2-40B4-BE49-F238E27FC236}">
                <a16:creationId xmlns:a16="http://schemas.microsoft.com/office/drawing/2014/main" id="{EB916B55-32CD-4784-8406-C78DE2BB71A3}"/>
              </a:ext>
            </a:extLst>
          </p:cNvPr>
          <p:cNvSpPr txBox="1"/>
          <p:nvPr/>
        </p:nvSpPr>
        <p:spPr>
          <a:xfrm>
            <a:off x="2335148" y="2453295"/>
            <a:ext cx="2127670" cy="531262"/>
          </a:xfrm>
          <a:prstGeom prst="rect">
            <a:avLst/>
          </a:prstGeom>
          <a:solidFill>
            <a:srgbClr val="00B0F0"/>
          </a:solidFill>
          <a:ln w="19050" cap="flat" cmpd="sng" algn="ctr">
            <a:noFill/>
            <a:prstDash val="solid"/>
            <a:round/>
            <a:headEnd type="none" w="med" len="med"/>
            <a:tailEnd type="none" w="med" len="med"/>
          </a:ln>
          <a:effectLst/>
        </p:spPr>
        <p:txBody>
          <a:bodyPr vert="horz" wrap="square" lIns="0" tIns="45720" rIns="0" bIns="45720" numCol="1" rtlCol="0" anchor="ctr" anchorCtr="1" compatLnSpc="1">
            <a:prstTxWarp prst="textNoShape">
              <a:avLst/>
            </a:prstTxWarp>
            <a:noAutofit/>
          </a:bodyPr>
          <a:lstStyle>
            <a:defPPr>
              <a:defRPr lang="en-US"/>
            </a:defPPr>
            <a:lvl1pPr marR="0" lvl="0" indent="0" algn="ctr" defTabSz="1218956" fontAlgn="auto">
              <a:lnSpc>
                <a:spcPct val="100000"/>
              </a:lnSpc>
              <a:spcBef>
                <a:spcPts val="300"/>
              </a:spcBef>
              <a:spcAft>
                <a:spcPts val="0"/>
              </a:spcAft>
              <a:buClrTx/>
              <a:buSzTx/>
              <a:buFontTx/>
              <a:buNone/>
              <a:tabLst/>
              <a:defRPr kumimoji="0" sz="1400" b="1" i="0" u="none" strike="noStrike" kern="0" cap="none" spc="0" normalizeH="0" baseline="0">
                <a:ln>
                  <a:noFill/>
                </a:ln>
                <a:solidFill>
                  <a:srgbClr val="FFFFFF"/>
                </a:solidFill>
                <a:effectLst/>
                <a:uLnTx/>
                <a:uFillTx/>
                <a:cs typeface="Arial" pitchFamily="34" charset="0"/>
              </a:defRPr>
            </a:lvl1pPr>
          </a:lstStyle>
          <a:p>
            <a:pPr fontAlgn="ctr"/>
            <a:r>
              <a:rPr lang="en-US" sz="1600">
                <a:latin typeface="Huawei Sans" panose="020C0503030203020204" pitchFamily="34" charset="0"/>
              </a:rPr>
              <a:t>Python source code</a:t>
            </a:r>
          </a:p>
        </p:txBody>
      </p:sp>
    </p:spTree>
    <p:extLst>
      <p:ext uri="{BB962C8B-B14F-4D97-AF65-F5344CB8AC3E}">
        <p14:creationId xmlns:p14="http://schemas.microsoft.com/office/powerpoint/2010/main" val="901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C88A59-E274-4ED3-97F7-91D414487E36}"/>
              </a:ext>
            </a:extLst>
          </p:cNvPr>
          <p:cNvSpPr>
            <a:spLocks noGrp="1"/>
          </p:cNvSpPr>
          <p:nvPr>
            <p:ph type="title"/>
          </p:nvPr>
        </p:nvSpPr>
        <p:spPr>
          <a:xfrm>
            <a:off x="1594800" y="410400"/>
            <a:ext cx="10939514" cy="640800"/>
          </a:xfrm>
        </p:spPr>
        <p:txBody>
          <a:bodyPr/>
          <a:lstStyle/>
          <a:p>
            <a:r>
              <a:rPr lang="en-US" sz="3500" dirty="0"/>
              <a:t>Getting Started with Python Code – </a:t>
            </a:r>
            <a:br>
              <a:rPr lang="en-US" sz="3500" dirty="0"/>
            </a:br>
            <a:r>
              <a:rPr lang="en-US" sz="3500" dirty="0"/>
              <a:t>Interactive Running</a:t>
            </a:r>
          </a:p>
        </p:txBody>
      </p:sp>
      <p:sp>
        <p:nvSpPr>
          <p:cNvPr id="3" name="文本占位符 2"/>
          <p:cNvSpPr>
            <a:spLocks noGrp="1"/>
          </p:cNvSpPr>
          <p:nvPr>
            <p:ph type="body" sz="quarter" idx="4294967295"/>
          </p:nvPr>
        </p:nvSpPr>
        <p:spPr>
          <a:xfrm>
            <a:off x="446088" y="1243013"/>
            <a:ext cx="11306175" cy="4679950"/>
          </a:xfrm>
        </p:spPr>
        <p:txBody>
          <a:bodyPr/>
          <a:lstStyle/>
          <a:p>
            <a:r>
              <a:rPr lang="en-US" altLang="zh-CN" sz="1800" dirty="0"/>
              <a:t>Python runs in either interactive or script mode.</a:t>
            </a:r>
          </a:p>
          <a:p>
            <a:r>
              <a:rPr lang="en-US" altLang="zh-CN" sz="1800" dirty="0"/>
              <a:t>Interactive programming does not require script files to be created, and code is written in the interactive mode of the Python interpreter. </a:t>
            </a:r>
          </a:p>
          <a:p>
            <a:endParaRPr lang="zh-CN" altLang="en-US" sz="1800" dirty="0"/>
          </a:p>
        </p:txBody>
      </p:sp>
      <p:sp>
        <p:nvSpPr>
          <p:cNvPr id="6" name="文本框 5">
            <a:extLst>
              <a:ext uri="{FF2B5EF4-FFF2-40B4-BE49-F238E27FC236}">
                <a16:creationId xmlns:a16="http://schemas.microsoft.com/office/drawing/2014/main" id="{77975EB5-8BB6-4E75-8231-4FA154A8D95E}"/>
              </a:ext>
            </a:extLst>
          </p:cNvPr>
          <p:cNvSpPr txBox="1"/>
          <p:nvPr/>
        </p:nvSpPr>
        <p:spPr>
          <a:xfrm>
            <a:off x="2226918" y="2786537"/>
            <a:ext cx="8807846" cy="3139321"/>
          </a:xfrm>
          <a:prstGeom prst="rect">
            <a:avLst/>
          </a:prstGeom>
          <a:solidFill>
            <a:srgbClr val="F4FBFE"/>
          </a:solidFill>
          <a:ln>
            <a:solidFill>
              <a:srgbClr val="99DFF9"/>
            </a:solidFill>
          </a:ln>
        </p:spPr>
        <p:txBody>
          <a:bodyPr wrap="square" rtlCol="0">
            <a:noAutofit/>
          </a:bodyPr>
          <a:lstStyle/>
          <a:p>
            <a:pPr fontAlgn="ctr"/>
            <a:r>
              <a:rPr lang="en-US" dirty="0">
                <a:latin typeface="Huawei Sans" panose="020C0503030203020204" pitchFamily="34" charset="0"/>
              </a:rPr>
              <a:t>C:\Users\Richard&gt;python</a:t>
            </a:r>
          </a:p>
          <a:p>
            <a:pPr fontAlgn="ctr"/>
            <a:r>
              <a:rPr lang="en-US" dirty="0">
                <a:latin typeface="Huawei Sans" panose="020C0503030203020204" pitchFamily="34" charset="0"/>
              </a:rPr>
              <a:t>Python 3.7.4 (default, Aug  9 2019, 18:34:13) [MSC v.1915 64 bit (AMD64)] :: Anaconda, Inc. on win32</a:t>
            </a:r>
          </a:p>
          <a:p>
            <a:pPr fontAlgn="ctr"/>
            <a:r>
              <a:rPr lang="en-US" dirty="0">
                <a:latin typeface="Huawei Sans" panose="020C0503030203020204" pitchFamily="34" charset="0"/>
              </a:rPr>
              <a:t>Type "help", "copyright", "credits" or "license" for more information.</a:t>
            </a:r>
          </a:p>
          <a:p>
            <a:pPr fontAlgn="ctr"/>
            <a:r>
              <a:rPr lang="en-US" dirty="0">
                <a:latin typeface="Huawei Sans" panose="020C0503030203020204" pitchFamily="34" charset="0"/>
              </a:rPr>
              <a:t>&gt;&gt;&gt; </a:t>
            </a:r>
            <a:r>
              <a:rPr lang="en-US" b="1" dirty="0">
                <a:solidFill>
                  <a:srgbClr val="0070C0"/>
                </a:solidFill>
                <a:latin typeface="Huawei Sans" panose="020C0503030203020204" pitchFamily="34" charset="0"/>
              </a:rPr>
              <a:t>print ("hello world")</a:t>
            </a:r>
          </a:p>
          <a:p>
            <a:pPr fontAlgn="ctr"/>
            <a:r>
              <a:rPr lang="en-US" dirty="0">
                <a:solidFill>
                  <a:srgbClr val="EC7061"/>
                </a:solidFill>
                <a:latin typeface="Huawei Sans" panose="020C0503030203020204" pitchFamily="34" charset="0"/>
              </a:rPr>
              <a:t>hello world</a:t>
            </a:r>
          </a:p>
          <a:p>
            <a:pPr fontAlgn="ctr"/>
            <a:r>
              <a:rPr lang="en-US" dirty="0">
                <a:latin typeface="Huawei Sans" panose="020C0503030203020204" pitchFamily="34" charset="0"/>
              </a:rPr>
              <a:t>&gt;&gt;&gt; </a:t>
            </a:r>
            <a:r>
              <a:rPr lang="en-US" b="1" dirty="0">
                <a:solidFill>
                  <a:srgbClr val="0070C0"/>
                </a:solidFill>
                <a:latin typeface="Huawei Sans" panose="020C0503030203020204" pitchFamily="34" charset="0"/>
              </a:rPr>
              <a:t>a = 1</a:t>
            </a:r>
          </a:p>
          <a:p>
            <a:pPr fontAlgn="ctr"/>
            <a:r>
              <a:rPr lang="en-US" dirty="0">
                <a:latin typeface="Huawei Sans" panose="020C0503030203020204" pitchFamily="34" charset="0"/>
              </a:rPr>
              <a:t>&gt;&gt;&gt; </a:t>
            </a:r>
            <a:r>
              <a:rPr lang="en-US" b="1" dirty="0">
                <a:solidFill>
                  <a:srgbClr val="0070C0"/>
                </a:solidFill>
                <a:latin typeface="Huawei Sans" panose="020C0503030203020204" pitchFamily="34" charset="0"/>
              </a:rPr>
              <a:t>b = 2</a:t>
            </a:r>
          </a:p>
          <a:p>
            <a:pPr fontAlgn="ctr"/>
            <a:r>
              <a:rPr lang="en-US" dirty="0">
                <a:latin typeface="Huawei Sans" panose="020C0503030203020204" pitchFamily="34" charset="0"/>
              </a:rPr>
              <a:t>&gt;&gt;&gt; </a:t>
            </a:r>
            <a:r>
              <a:rPr lang="en-US" b="1" dirty="0">
                <a:solidFill>
                  <a:srgbClr val="0070C0"/>
                </a:solidFill>
                <a:latin typeface="Huawei Sans" panose="020C0503030203020204" pitchFamily="34" charset="0"/>
              </a:rPr>
              <a:t>print ( a + b )</a:t>
            </a:r>
          </a:p>
          <a:p>
            <a:pPr fontAlgn="ctr"/>
            <a:r>
              <a:rPr lang="en-US" dirty="0">
                <a:solidFill>
                  <a:srgbClr val="EC7061"/>
                </a:solidFill>
                <a:latin typeface="Huawei Sans" panose="020C0503030203020204" pitchFamily="34" charset="0"/>
              </a:rPr>
              <a:t>3</a:t>
            </a:r>
          </a:p>
          <a:p>
            <a:pPr fontAlgn="ctr"/>
            <a:r>
              <a:rPr lang="en-US" dirty="0">
                <a:latin typeface="Huawei Sans" panose="020C0503030203020204" pitchFamily="34" charset="0"/>
              </a:rPr>
              <a:t>&gt;&gt;&gt; </a:t>
            </a:r>
          </a:p>
        </p:txBody>
      </p:sp>
      <p:sp>
        <p:nvSpPr>
          <p:cNvPr id="7" name="文本框 6">
            <a:extLst>
              <a:ext uri="{FF2B5EF4-FFF2-40B4-BE49-F238E27FC236}">
                <a16:creationId xmlns:a16="http://schemas.microsoft.com/office/drawing/2014/main" id="{F0E0080B-B796-4A4D-90DB-76D59AE1FB6C}"/>
              </a:ext>
            </a:extLst>
          </p:cNvPr>
          <p:cNvSpPr txBox="1"/>
          <p:nvPr/>
        </p:nvSpPr>
        <p:spPr>
          <a:xfrm>
            <a:off x="755369" y="3868543"/>
            <a:ext cx="1579125" cy="2031325"/>
          </a:xfrm>
          <a:prstGeom prst="rect">
            <a:avLst/>
          </a:prstGeom>
          <a:noFill/>
        </p:spPr>
        <p:txBody>
          <a:bodyPr wrap="square" rtlCol="0">
            <a:noAutofit/>
          </a:bodyPr>
          <a:lstStyle/>
          <a:p>
            <a:pPr fontAlgn="ctr"/>
            <a:r>
              <a:rPr lang="en-US" dirty="0">
                <a:solidFill>
                  <a:srgbClr val="0070C0"/>
                </a:solidFill>
                <a:latin typeface="Huawei Sans" panose="020C0503030203020204" pitchFamily="34" charset="0"/>
              </a:rPr>
              <a:t>1. Input    --</a:t>
            </a:r>
          </a:p>
          <a:p>
            <a:pPr fontAlgn="ctr"/>
            <a:r>
              <a:rPr lang="en-US" dirty="0">
                <a:solidFill>
                  <a:srgbClr val="0070C0"/>
                </a:solidFill>
                <a:latin typeface="Huawei Sans" panose="020C0503030203020204" pitchFamily="34" charset="0"/>
              </a:rPr>
              <a:t>2. Output --</a:t>
            </a:r>
          </a:p>
          <a:p>
            <a:pPr fontAlgn="ctr"/>
            <a:r>
              <a:rPr lang="en-US" dirty="0">
                <a:solidFill>
                  <a:srgbClr val="0070C0"/>
                </a:solidFill>
                <a:latin typeface="Huawei Sans" panose="020C0503030203020204" pitchFamily="34" charset="0"/>
              </a:rPr>
              <a:t>3. Input    --</a:t>
            </a:r>
          </a:p>
          <a:p>
            <a:pPr fontAlgn="ctr"/>
            <a:r>
              <a:rPr lang="en-US" dirty="0">
                <a:solidFill>
                  <a:srgbClr val="0070C0"/>
                </a:solidFill>
                <a:latin typeface="Huawei Sans" panose="020C0503030203020204" pitchFamily="34" charset="0"/>
              </a:rPr>
              <a:t>4. Input    --</a:t>
            </a:r>
          </a:p>
          <a:p>
            <a:pPr fontAlgn="ctr"/>
            <a:r>
              <a:rPr lang="en-US" dirty="0">
                <a:solidFill>
                  <a:srgbClr val="0070C0"/>
                </a:solidFill>
                <a:latin typeface="Huawei Sans" panose="020C0503030203020204" pitchFamily="34" charset="0"/>
              </a:rPr>
              <a:t>5. Input    --</a:t>
            </a:r>
          </a:p>
          <a:p>
            <a:pPr fontAlgn="ctr"/>
            <a:r>
              <a:rPr lang="en-US" dirty="0">
                <a:solidFill>
                  <a:srgbClr val="0070C0"/>
                </a:solidFill>
                <a:latin typeface="Huawei Sans" panose="020C0503030203020204" pitchFamily="34" charset="0"/>
              </a:rPr>
              <a:t>6. Output --</a:t>
            </a:r>
          </a:p>
          <a:p>
            <a:pPr fontAlgn="ctr"/>
            <a:endParaRPr lang="zh-CN" altLang="en-US" dirty="0">
              <a:solidFill>
                <a:srgbClr val="0070C0"/>
              </a:solidFill>
              <a:latin typeface="Huawei Sans" panose="020C0503030203020204" pitchFamily="34" charset="0"/>
            </a:endParaRPr>
          </a:p>
        </p:txBody>
      </p:sp>
    </p:spTree>
    <p:extLst>
      <p:ext uri="{BB962C8B-B14F-4D97-AF65-F5344CB8AC3E}">
        <p14:creationId xmlns:p14="http://schemas.microsoft.com/office/powerpoint/2010/main" val="648406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en-US" altLang="zh-CN" sz="1800" dirty="0"/>
              <a:t>Code in script mode can run on various Python compilers or in integrated development environments. For example, IDLE, Atom, Visual Studio, </a:t>
            </a:r>
            <a:r>
              <a:rPr lang="en-US" altLang="zh-CN" sz="1800" dirty="0" err="1"/>
              <a:t>Pycharm</a:t>
            </a:r>
            <a:r>
              <a:rPr lang="en-US" altLang="zh-CN" sz="1800" dirty="0"/>
              <a:t>, and Anaconda provided by Python can be used.</a:t>
            </a:r>
          </a:p>
          <a:p>
            <a:endParaRPr lang="zh-CN" altLang="en-US" sz="1800" dirty="0"/>
          </a:p>
        </p:txBody>
      </p:sp>
      <p:sp>
        <p:nvSpPr>
          <p:cNvPr id="2" name="标题 1">
            <a:extLst>
              <a:ext uri="{FF2B5EF4-FFF2-40B4-BE49-F238E27FC236}">
                <a16:creationId xmlns:a16="http://schemas.microsoft.com/office/drawing/2014/main" id="{2AC88A59-E274-4ED3-97F7-91D414487E36}"/>
              </a:ext>
            </a:extLst>
          </p:cNvPr>
          <p:cNvSpPr>
            <a:spLocks noGrp="1"/>
          </p:cNvSpPr>
          <p:nvPr>
            <p:ph type="title"/>
          </p:nvPr>
        </p:nvSpPr>
        <p:spPr/>
        <p:txBody>
          <a:bodyPr/>
          <a:lstStyle/>
          <a:p>
            <a:r>
              <a:rPr lang="en-US" dirty="0"/>
              <a:t>Getting Started with Python Code </a:t>
            </a:r>
            <a:r>
              <a:rPr lang="en-US" altLang="zh-CN" dirty="0"/>
              <a:t>–</a:t>
            </a:r>
            <a:r>
              <a:rPr lang="en-US" dirty="0"/>
              <a:t> </a:t>
            </a:r>
            <a:br>
              <a:rPr lang="en-US" dirty="0"/>
            </a:br>
            <a:r>
              <a:rPr lang="en-US" dirty="0"/>
              <a:t>Script-based Running</a:t>
            </a:r>
          </a:p>
        </p:txBody>
      </p:sp>
      <p:grpSp>
        <p:nvGrpSpPr>
          <p:cNvPr id="12" name="组合 11">
            <a:extLst>
              <a:ext uri="{FF2B5EF4-FFF2-40B4-BE49-F238E27FC236}">
                <a16:creationId xmlns:a16="http://schemas.microsoft.com/office/drawing/2014/main" id="{903EE30E-738C-4DD7-9A9D-DE1DA8E6B63A}"/>
              </a:ext>
            </a:extLst>
          </p:cNvPr>
          <p:cNvGrpSpPr/>
          <p:nvPr/>
        </p:nvGrpSpPr>
        <p:grpSpPr>
          <a:xfrm>
            <a:off x="1806486" y="2843121"/>
            <a:ext cx="2688670" cy="1970928"/>
            <a:chOff x="1838810" y="2964144"/>
            <a:chExt cx="2688670" cy="1970928"/>
          </a:xfrm>
        </p:grpSpPr>
        <p:sp>
          <p:nvSpPr>
            <p:cNvPr id="13" name="矩形 12">
              <a:extLst>
                <a:ext uri="{FF2B5EF4-FFF2-40B4-BE49-F238E27FC236}">
                  <a16:creationId xmlns:a16="http://schemas.microsoft.com/office/drawing/2014/main" id="{BB5FABFD-DE15-4BF2-B8E6-929477621B9F}"/>
                </a:ext>
              </a:extLst>
            </p:cNvPr>
            <p:cNvSpPr/>
            <p:nvPr/>
          </p:nvSpPr>
          <p:spPr>
            <a:xfrm>
              <a:off x="1838810" y="2964144"/>
              <a:ext cx="2688670" cy="1970928"/>
            </a:xfrm>
            <a:prstGeom prst="rect">
              <a:avLst/>
            </a:prstGeom>
            <a:solidFill>
              <a:srgbClr val="FFFFCC"/>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7" name="文本框 16">
              <a:extLst>
                <a:ext uri="{FF2B5EF4-FFF2-40B4-BE49-F238E27FC236}">
                  <a16:creationId xmlns:a16="http://schemas.microsoft.com/office/drawing/2014/main" id="{3B5D2C08-26FA-4DEB-AFBA-E0F13B002FEC}"/>
                </a:ext>
              </a:extLst>
            </p:cNvPr>
            <p:cNvSpPr txBox="1"/>
            <p:nvPr/>
          </p:nvSpPr>
          <p:spPr>
            <a:xfrm>
              <a:off x="1852257" y="2978503"/>
              <a:ext cx="1799912" cy="369332"/>
            </a:xfrm>
            <a:prstGeom prst="rect">
              <a:avLst/>
            </a:prstGeom>
            <a:solidFill>
              <a:srgbClr val="FFC000"/>
            </a:solidFill>
          </p:spPr>
          <p:txBody>
            <a:bodyPr wrap="square" rtlCol="0">
              <a:noAutofit/>
            </a:bodyPr>
            <a:lstStyle/>
            <a:p>
              <a:pPr fontAlgn="ctr"/>
              <a:r>
                <a:rPr lang="en-US">
                  <a:latin typeface="Huawei Sans" panose="020C0503030203020204" pitchFamily="34" charset="0"/>
                </a:rPr>
                <a:t>demo.py</a:t>
              </a:r>
            </a:p>
          </p:txBody>
        </p:sp>
        <p:sp>
          <p:nvSpPr>
            <p:cNvPr id="18" name="文本框 17">
              <a:extLst>
                <a:ext uri="{FF2B5EF4-FFF2-40B4-BE49-F238E27FC236}">
                  <a16:creationId xmlns:a16="http://schemas.microsoft.com/office/drawing/2014/main" id="{9DDFEE15-C6E4-4109-9F3F-A5E42ADFC7D6}"/>
                </a:ext>
              </a:extLst>
            </p:cNvPr>
            <p:cNvSpPr txBox="1"/>
            <p:nvPr/>
          </p:nvSpPr>
          <p:spPr>
            <a:xfrm>
              <a:off x="1967850" y="3502517"/>
              <a:ext cx="2411766" cy="1200329"/>
            </a:xfrm>
            <a:prstGeom prst="rect">
              <a:avLst/>
            </a:prstGeom>
            <a:noFill/>
          </p:spPr>
          <p:txBody>
            <a:bodyPr wrap="square" rtlCol="0">
              <a:noAutofit/>
            </a:bodyPr>
            <a:lstStyle/>
            <a:p>
              <a:pPr fontAlgn="ctr"/>
              <a:r>
                <a:rPr lang="en-US" dirty="0">
                  <a:latin typeface="Huawei Sans" panose="020C0503030203020204" pitchFamily="34" charset="0"/>
                </a:rPr>
                <a:t>print ("hello world")</a:t>
              </a:r>
            </a:p>
            <a:p>
              <a:pPr fontAlgn="ctr"/>
              <a:r>
                <a:rPr lang="en-US" dirty="0">
                  <a:latin typeface="Huawei Sans" panose="020C0503030203020204" pitchFamily="34" charset="0"/>
                </a:rPr>
                <a:t>a = 1</a:t>
              </a:r>
            </a:p>
            <a:p>
              <a:pPr fontAlgn="ctr"/>
              <a:r>
                <a:rPr lang="en-US" dirty="0">
                  <a:latin typeface="Huawei Sans" panose="020C0503030203020204" pitchFamily="34" charset="0"/>
                </a:rPr>
                <a:t>b = 2</a:t>
              </a:r>
            </a:p>
            <a:p>
              <a:pPr fontAlgn="ctr"/>
              <a:r>
                <a:rPr lang="en-US" dirty="0">
                  <a:latin typeface="Huawei Sans" panose="020C0503030203020204" pitchFamily="34" charset="0"/>
                </a:rPr>
                <a:t>print ( a + b )</a:t>
              </a:r>
            </a:p>
          </p:txBody>
        </p:sp>
      </p:grpSp>
      <p:sp>
        <p:nvSpPr>
          <p:cNvPr id="19" name="文本框 18">
            <a:extLst>
              <a:ext uri="{FF2B5EF4-FFF2-40B4-BE49-F238E27FC236}">
                <a16:creationId xmlns:a16="http://schemas.microsoft.com/office/drawing/2014/main" id="{43357D44-AA1D-4470-B5F8-31A8ABC89D44}"/>
              </a:ext>
            </a:extLst>
          </p:cNvPr>
          <p:cNvSpPr txBox="1"/>
          <p:nvPr/>
        </p:nvSpPr>
        <p:spPr>
          <a:xfrm>
            <a:off x="6965253" y="3479652"/>
            <a:ext cx="4100628" cy="923330"/>
          </a:xfrm>
          <a:prstGeom prst="rect">
            <a:avLst/>
          </a:prstGeom>
          <a:solidFill>
            <a:srgbClr val="F4FBFE"/>
          </a:solidFill>
          <a:ln>
            <a:solidFill>
              <a:srgbClr val="99DFF9"/>
            </a:solidFill>
          </a:ln>
        </p:spPr>
        <p:txBody>
          <a:bodyPr wrap="square" rtlCol="0">
            <a:noAutofit/>
          </a:bodyPr>
          <a:lstStyle>
            <a:defPPr>
              <a:defRPr lang="en-US"/>
            </a:defPPr>
          </a:lstStyle>
          <a:p>
            <a:pPr fontAlgn="ctr"/>
            <a:r>
              <a:rPr lang="en-US" dirty="0">
                <a:latin typeface="Huawei Sans" panose="020C0503030203020204" pitchFamily="34" charset="0"/>
              </a:rPr>
              <a:t>C:\Users\Richard&gt;python </a:t>
            </a:r>
            <a:r>
              <a:rPr lang="en-US" b="1" dirty="0">
                <a:solidFill>
                  <a:srgbClr val="EC7061"/>
                </a:solidFill>
                <a:latin typeface="Huawei Sans" panose="020C0503030203020204" pitchFamily="34" charset="0"/>
              </a:rPr>
              <a:t>demo.py</a:t>
            </a:r>
          </a:p>
          <a:p>
            <a:pPr fontAlgn="ctr"/>
            <a:r>
              <a:rPr lang="en-US" dirty="0">
                <a:latin typeface="Huawei Sans" panose="020C0503030203020204" pitchFamily="34" charset="0"/>
              </a:rPr>
              <a:t>hello world</a:t>
            </a:r>
          </a:p>
          <a:p>
            <a:pPr fontAlgn="ctr"/>
            <a:r>
              <a:rPr lang="en-US" dirty="0">
                <a:latin typeface="Huawei Sans" panose="020C0503030203020204" pitchFamily="34" charset="0"/>
              </a:rPr>
              <a:t>3</a:t>
            </a:r>
          </a:p>
        </p:txBody>
      </p:sp>
      <p:sp>
        <p:nvSpPr>
          <p:cNvPr id="20" name="文本框 19">
            <a:extLst>
              <a:ext uri="{FF2B5EF4-FFF2-40B4-BE49-F238E27FC236}">
                <a16:creationId xmlns:a16="http://schemas.microsoft.com/office/drawing/2014/main" id="{675646E5-B724-4C2B-9580-0AECB6FD5DBE}"/>
              </a:ext>
            </a:extLst>
          </p:cNvPr>
          <p:cNvSpPr txBox="1"/>
          <p:nvPr/>
        </p:nvSpPr>
        <p:spPr>
          <a:xfrm>
            <a:off x="1634721" y="5054971"/>
            <a:ext cx="3970247" cy="369332"/>
          </a:xfrm>
          <a:prstGeom prst="rect">
            <a:avLst/>
          </a:prstGeom>
          <a:noFill/>
        </p:spPr>
        <p:txBody>
          <a:bodyPr wrap="square" rtlCol="0">
            <a:noAutofit/>
          </a:bodyPr>
          <a:lstStyle/>
          <a:p>
            <a:pPr fontAlgn="ctr"/>
            <a:r>
              <a:rPr lang="en-US" dirty="0">
                <a:latin typeface="Huawei Sans" panose="020C0503030203020204" pitchFamily="34" charset="0"/>
              </a:rPr>
              <a:t>Write a Python script file (.</a:t>
            </a:r>
            <a:r>
              <a:rPr lang="en-US" dirty="0" err="1">
                <a:latin typeface="Huawei Sans" panose="020C0503030203020204" pitchFamily="34" charset="0"/>
              </a:rPr>
              <a:t>py</a:t>
            </a:r>
            <a:r>
              <a:rPr lang="en-US" dirty="0">
                <a:latin typeface="Huawei Sans" panose="020C0503030203020204" pitchFamily="34" charset="0"/>
              </a:rPr>
              <a:t>).</a:t>
            </a:r>
          </a:p>
        </p:txBody>
      </p:sp>
      <p:sp>
        <p:nvSpPr>
          <p:cNvPr id="21" name="文本框 20">
            <a:extLst>
              <a:ext uri="{FF2B5EF4-FFF2-40B4-BE49-F238E27FC236}">
                <a16:creationId xmlns:a16="http://schemas.microsoft.com/office/drawing/2014/main" id="{2E336402-3D0E-44DB-86C5-AFA0C1413061}"/>
              </a:ext>
            </a:extLst>
          </p:cNvPr>
          <p:cNvSpPr txBox="1"/>
          <p:nvPr/>
        </p:nvSpPr>
        <p:spPr>
          <a:xfrm>
            <a:off x="7528953" y="5054971"/>
            <a:ext cx="3150857" cy="369332"/>
          </a:xfrm>
          <a:prstGeom prst="rect">
            <a:avLst/>
          </a:prstGeom>
          <a:noFill/>
        </p:spPr>
        <p:txBody>
          <a:bodyPr wrap="square" rtlCol="0">
            <a:noAutofit/>
          </a:bodyPr>
          <a:lstStyle/>
          <a:p>
            <a:pPr fontAlgn="ctr"/>
            <a:r>
              <a:rPr lang="en-US" dirty="0">
                <a:latin typeface="Huawei Sans" panose="020C0503030203020204" pitchFamily="34" charset="0"/>
              </a:rPr>
              <a:t>Execute the script file.</a:t>
            </a:r>
          </a:p>
        </p:txBody>
      </p:sp>
      <p:sp>
        <p:nvSpPr>
          <p:cNvPr id="22" name="Oval 4">
            <a:extLst>
              <a:ext uri="{FF2B5EF4-FFF2-40B4-BE49-F238E27FC236}">
                <a16:creationId xmlns:a16="http://schemas.microsoft.com/office/drawing/2014/main" id="{B6E2183D-9C70-45AC-A91D-A2F6268D31C7}"/>
              </a:ext>
            </a:extLst>
          </p:cNvPr>
          <p:cNvSpPr>
            <a:spLocks noChangeAspect="1"/>
          </p:cNvSpPr>
          <p:nvPr/>
        </p:nvSpPr>
        <p:spPr>
          <a:xfrm>
            <a:off x="1381808" y="5091453"/>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23" name="Oval 4">
            <a:extLst>
              <a:ext uri="{FF2B5EF4-FFF2-40B4-BE49-F238E27FC236}">
                <a16:creationId xmlns:a16="http://schemas.microsoft.com/office/drawing/2014/main" id="{B5E891DA-BDE6-47A7-98BF-0FCD68F19384}"/>
              </a:ext>
            </a:extLst>
          </p:cNvPr>
          <p:cNvSpPr>
            <a:spLocks noChangeAspect="1"/>
          </p:cNvSpPr>
          <p:nvPr/>
        </p:nvSpPr>
        <p:spPr>
          <a:xfrm>
            <a:off x="7187001" y="5091453"/>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rPr>
              <a:t>2</a:t>
            </a:r>
          </a:p>
        </p:txBody>
      </p:sp>
      <p:sp>
        <p:nvSpPr>
          <p:cNvPr id="24" name="文本框 23">
            <a:extLst>
              <a:ext uri="{FF2B5EF4-FFF2-40B4-BE49-F238E27FC236}">
                <a16:creationId xmlns:a16="http://schemas.microsoft.com/office/drawing/2014/main" id="{0760122D-A89E-4B5E-AAAB-36BE391D0072}"/>
              </a:ext>
            </a:extLst>
          </p:cNvPr>
          <p:cNvSpPr txBox="1"/>
          <p:nvPr/>
        </p:nvSpPr>
        <p:spPr>
          <a:xfrm>
            <a:off x="5493704" y="3493099"/>
            <a:ext cx="1579125" cy="923330"/>
          </a:xfrm>
          <a:prstGeom prst="rect">
            <a:avLst/>
          </a:prstGeom>
          <a:noFill/>
        </p:spPr>
        <p:txBody>
          <a:bodyPr wrap="square" rtlCol="0">
            <a:noAutofit/>
          </a:bodyPr>
          <a:lstStyle/>
          <a:p>
            <a:pPr fontAlgn="ctr"/>
            <a:r>
              <a:rPr lang="en-US">
                <a:solidFill>
                  <a:srgbClr val="0070C0"/>
                </a:solidFill>
                <a:latin typeface="Huawei Sans" panose="020C0503030203020204" pitchFamily="34" charset="0"/>
              </a:rPr>
              <a:t>1. Input    --</a:t>
            </a:r>
          </a:p>
          <a:p>
            <a:pPr fontAlgn="ctr"/>
            <a:r>
              <a:rPr lang="en-US">
                <a:solidFill>
                  <a:srgbClr val="0070C0"/>
                </a:solidFill>
                <a:latin typeface="Huawei Sans" panose="020C0503030203020204" pitchFamily="34" charset="0"/>
              </a:rPr>
              <a:t>2. Output --</a:t>
            </a:r>
          </a:p>
          <a:p>
            <a:pPr fontAlgn="ctr"/>
            <a:r>
              <a:rPr lang="en-US">
                <a:solidFill>
                  <a:srgbClr val="0070C0"/>
                </a:solidFill>
                <a:latin typeface="Huawei Sans" panose="020C0503030203020204" pitchFamily="34" charset="0"/>
              </a:rPr>
              <a:t>3. Output --</a:t>
            </a:r>
          </a:p>
        </p:txBody>
      </p:sp>
    </p:spTree>
    <p:extLst>
      <p:ext uri="{BB962C8B-B14F-4D97-AF65-F5344CB8AC3E}">
        <p14:creationId xmlns:p14="http://schemas.microsoft.com/office/powerpoint/2010/main" val="2374354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525799"/>
          </a:xfrm>
        </p:spPr>
        <p:txBody>
          <a:bodyPr/>
          <a:lstStyle/>
          <a:p>
            <a:r>
              <a:rPr lang="en-US" altLang="zh-CN" sz="1600" dirty="0"/>
              <a:t>Code style rules refer to naming rules, code indentation, and code and statement segmentation modes that must be complied with when Python is used to write code. Good style rules help improve code readability and facilitate code maintenance and modification.</a:t>
            </a:r>
          </a:p>
          <a:p>
            <a:r>
              <a:rPr lang="en-US" altLang="zh-CN" sz="1600" dirty="0"/>
              <a:t>For example, the following rules for using semicolons, parentheses, blank lines, and spaces are recommended:</a:t>
            </a:r>
          </a:p>
          <a:p>
            <a:endParaRPr lang="zh-CN" altLang="en-US" sz="1600" dirty="0"/>
          </a:p>
        </p:txBody>
      </p:sp>
      <p:sp>
        <p:nvSpPr>
          <p:cNvPr id="2" name="标题 1">
            <a:extLst>
              <a:ext uri="{FF2B5EF4-FFF2-40B4-BE49-F238E27FC236}">
                <a16:creationId xmlns:a16="http://schemas.microsoft.com/office/drawing/2014/main" id="{CF15E5A5-0DD0-4F1D-85D6-14DF73E161B2}"/>
              </a:ext>
            </a:extLst>
          </p:cNvPr>
          <p:cNvSpPr>
            <a:spLocks noGrp="1"/>
          </p:cNvSpPr>
          <p:nvPr>
            <p:ph type="title"/>
          </p:nvPr>
        </p:nvSpPr>
        <p:spPr/>
        <p:txBody>
          <a:bodyPr/>
          <a:lstStyle/>
          <a:p>
            <a:r>
              <a:rPr lang="en-US"/>
              <a:t>Code Style Guide for Python</a:t>
            </a:r>
            <a:endParaRPr lang="en-US" dirty="0"/>
          </a:p>
        </p:txBody>
      </p:sp>
      <p:sp>
        <p:nvSpPr>
          <p:cNvPr id="5" name="圆角矩形 75">
            <a:extLst>
              <a:ext uri="{FF2B5EF4-FFF2-40B4-BE49-F238E27FC236}">
                <a16:creationId xmlns:a16="http://schemas.microsoft.com/office/drawing/2014/main" id="{CA3D0986-DDBE-422D-BE9B-61BFCC00FE3F}"/>
              </a:ext>
            </a:extLst>
          </p:cNvPr>
          <p:cNvSpPr/>
          <p:nvPr/>
        </p:nvSpPr>
        <p:spPr>
          <a:xfrm>
            <a:off x="876822" y="2930131"/>
            <a:ext cx="5064516"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a:solidFill>
                  <a:prstClr val="white"/>
                </a:solidFill>
                <a:latin typeface="Huawei Sans" panose="020C0503030203020204" pitchFamily="34" charset="0"/>
                <a:ea typeface="方正兰亭黑简体" panose="02000000000000000000" pitchFamily="2" charset="-122"/>
              </a:rPr>
              <a:t>Semicolon</a:t>
            </a:r>
          </a:p>
        </p:txBody>
      </p:sp>
      <p:sp>
        <p:nvSpPr>
          <p:cNvPr id="6" name="圆角矩形 75">
            <a:extLst>
              <a:ext uri="{FF2B5EF4-FFF2-40B4-BE49-F238E27FC236}">
                <a16:creationId xmlns:a16="http://schemas.microsoft.com/office/drawing/2014/main" id="{AFC585A0-39C8-4053-BD24-C73C1284EB3E}"/>
              </a:ext>
            </a:extLst>
          </p:cNvPr>
          <p:cNvSpPr/>
          <p:nvPr/>
        </p:nvSpPr>
        <p:spPr>
          <a:xfrm>
            <a:off x="876822" y="3361635"/>
            <a:ext cx="5064516" cy="12476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A semicolon can be added at the end of a line in Python, but is not recommended to separate statements.</a:t>
            </a:r>
          </a:p>
          <a:p>
            <a:pPr marL="177800" indent="-17780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It is recommended that each sentence be in a separate line.</a:t>
            </a:r>
          </a:p>
        </p:txBody>
      </p:sp>
      <p:sp>
        <p:nvSpPr>
          <p:cNvPr id="7" name="圆角矩形 75">
            <a:extLst>
              <a:ext uri="{FF2B5EF4-FFF2-40B4-BE49-F238E27FC236}">
                <a16:creationId xmlns:a16="http://schemas.microsoft.com/office/drawing/2014/main" id="{38219BE6-01F4-4322-B47E-389C8C053B71}"/>
              </a:ext>
            </a:extLst>
          </p:cNvPr>
          <p:cNvSpPr/>
          <p:nvPr/>
        </p:nvSpPr>
        <p:spPr>
          <a:xfrm>
            <a:off x="876822" y="4801075"/>
            <a:ext cx="5064516"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rPr>
              <a:t>Parentheses</a:t>
            </a:r>
          </a:p>
        </p:txBody>
      </p:sp>
      <p:sp>
        <p:nvSpPr>
          <p:cNvPr id="8" name="圆角矩形 75">
            <a:extLst>
              <a:ext uri="{FF2B5EF4-FFF2-40B4-BE49-F238E27FC236}">
                <a16:creationId xmlns:a16="http://schemas.microsoft.com/office/drawing/2014/main" id="{0755ECBB-1802-441F-8D52-6FA2ECA52DBC}"/>
              </a:ext>
            </a:extLst>
          </p:cNvPr>
          <p:cNvSpPr/>
          <p:nvPr/>
        </p:nvSpPr>
        <p:spPr>
          <a:xfrm>
            <a:off x="876822" y="5232581"/>
            <a:ext cx="5064516" cy="90069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Parentheses can be used for the continuation of long statements. Avoid unnecessary parentheses.</a:t>
            </a:r>
          </a:p>
        </p:txBody>
      </p:sp>
      <p:sp>
        <p:nvSpPr>
          <p:cNvPr id="9" name="圆角矩形 75">
            <a:extLst>
              <a:ext uri="{FF2B5EF4-FFF2-40B4-BE49-F238E27FC236}">
                <a16:creationId xmlns:a16="http://schemas.microsoft.com/office/drawing/2014/main" id="{1ADC9CF1-ED8E-41BB-A934-57200B705FB3}"/>
              </a:ext>
            </a:extLst>
          </p:cNvPr>
          <p:cNvSpPr/>
          <p:nvPr/>
        </p:nvSpPr>
        <p:spPr>
          <a:xfrm>
            <a:off x="6202778" y="2930131"/>
            <a:ext cx="4907808"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a:solidFill>
                  <a:prstClr val="white"/>
                </a:solidFill>
                <a:latin typeface="Huawei Sans" panose="020C0503030203020204" pitchFamily="34" charset="0"/>
                <a:ea typeface="方正兰亭黑简体" panose="02000000000000000000" pitchFamily="2" charset="-122"/>
              </a:rPr>
              <a:t>Blank line</a:t>
            </a:r>
          </a:p>
        </p:txBody>
      </p:sp>
      <p:sp>
        <p:nvSpPr>
          <p:cNvPr id="10" name="圆角矩形 75">
            <a:extLst>
              <a:ext uri="{FF2B5EF4-FFF2-40B4-BE49-F238E27FC236}">
                <a16:creationId xmlns:a16="http://schemas.microsoft.com/office/drawing/2014/main" id="{88B75438-B833-4999-BADE-EC70D56CA0B6}"/>
              </a:ext>
            </a:extLst>
          </p:cNvPr>
          <p:cNvSpPr/>
          <p:nvPr/>
        </p:nvSpPr>
        <p:spPr>
          <a:xfrm>
            <a:off x="6202778" y="3361635"/>
            <a:ext cx="4907808" cy="12476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Different functions or statement blocks can be separated by spaces. A blank line helps differentiate two segments of code, improving code readability.</a:t>
            </a:r>
          </a:p>
        </p:txBody>
      </p:sp>
      <p:sp>
        <p:nvSpPr>
          <p:cNvPr id="11" name="圆角矩形 75">
            <a:extLst>
              <a:ext uri="{FF2B5EF4-FFF2-40B4-BE49-F238E27FC236}">
                <a16:creationId xmlns:a16="http://schemas.microsoft.com/office/drawing/2014/main" id="{CCC6747C-FA8B-4BF4-9656-B780831A3A16}"/>
              </a:ext>
            </a:extLst>
          </p:cNvPr>
          <p:cNvSpPr/>
          <p:nvPr/>
        </p:nvSpPr>
        <p:spPr>
          <a:xfrm>
            <a:off x="6202778" y="4801075"/>
            <a:ext cx="4907807"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a:solidFill>
                  <a:prstClr val="white"/>
                </a:solidFill>
                <a:latin typeface="Huawei Sans" panose="020C0503030203020204" pitchFamily="34" charset="0"/>
                <a:ea typeface="方正兰亭黑简体" panose="02000000000000000000" pitchFamily="2" charset="-122"/>
              </a:rPr>
              <a:t>Space</a:t>
            </a:r>
          </a:p>
        </p:txBody>
      </p:sp>
      <p:sp>
        <p:nvSpPr>
          <p:cNvPr id="12" name="圆角矩形 75">
            <a:extLst>
              <a:ext uri="{FF2B5EF4-FFF2-40B4-BE49-F238E27FC236}">
                <a16:creationId xmlns:a16="http://schemas.microsoft.com/office/drawing/2014/main" id="{9638D66E-DDE2-4563-86E4-109BEDD221C8}"/>
              </a:ext>
            </a:extLst>
          </p:cNvPr>
          <p:cNvSpPr/>
          <p:nvPr/>
        </p:nvSpPr>
        <p:spPr>
          <a:xfrm>
            <a:off x="6202778" y="5232581"/>
            <a:ext cx="4907807" cy="90069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Spaces are not recommended in parentheses.</a:t>
            </a:r>
          </a:p>
          <a:p>
            <a:pPr marL="177800" indent="-17780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You can determine whether to add spaces on both ends of an operator.</a:t>
            </a:r>
          </a:p>
          <a:p>
            <a:pPr marL="177800" indent="-177800" fontAlgn="ctr">
              <a:lnSpc>
                <a:spcPct val="12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380871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altLang="zh-CN" sz="1600" dirty="0"/>
              <a:t>A Python identifier represents the name of a constant, variable, function, or another object.</a:t>
            </a:r>
          </a:p>
          <a:p>
            <a:pPr fontAlgn="ctr"/>
            <a:r>
              <a:rPr lang="en-US" altLang="zh-CN" sz="1600" dirty="0"/>
              <a:t>An identifier is usually composed of letters, digits, and underscores, but cannot start with a digit. Identifiers are case sensitive and must be unique. If an identifier does not comply with the rules, the compiler will output a </a:t>
            </a:r>
            <a:r>
              <a:rPr lang="en-US" altLang="zh-CN" sz="1600" dirty="0" err="1"/>
              <a:t>SyntaxError</a:t>
            </a:r>
            <a:r>
              <a:rPr lang="en-US" altLang="zh-CN" sz="1600" dirty="0"/>
              <a:t> message when running the code.</a:t>
            </a:r>
          </a:p>
          <a:p>
            <a:endParaRPr lang="zh-CN" altLang="en-US" sz="1600" dirty="0"/>
          </a:p>
        </p:txBody>
      </p:sp>
      <p:sp>
        <p:nvSpPr>
          <p:cNvPr id="2" name="标题 1">
            <a:extLst>
              <a:ext uri="{FF2B5EF4-FFF2-40B4-BE49-F238E27FC236}">
                <a16:creationId xmlns:a16="http://schemas.microsoft.com/office/drawing/2014/main" id="{8E557EE0-FC96-466E-850C-EBBAD22A71D2}"/>
              </a:ext>
            </a:extLst>
          </p:cNvPr>
          <p:cNvSpPr>
            <a:spLocks noGrp="1"/>
          </p:cNvSpPr>
          <p:nvPr>
            <p:ph type="title"/>
          </p:nvPr>
        </p:nvSpPr>
        <p:spPr>
          <a:xfrm>
            <a:off x="1594800" y="410400"/>
            <a:ext cx="10151114" cy="640800"/>
          </a:xfrm>
        </p:spPr>
        <p:txBody>
          <a:bodyPr/>
          <a:lstStyle/>
          <a:p>
            <a:r>
              <a:rPr lang="en-US" sz="3500"/>
              <a:t>Identifier Naming</a:t>
            </a:r>
            <a:endParaRPr lang="en-US" sz="3500" dirty="0"/>
          </a:p>
        </p:txBody>
      </p:sp>
      <p:sp>
        <p:nvSpPr>
          <p:cNvPr id="13" name="文本框 12">
            <a:extLst>
              <a:ext uri="{FF2B5EF4-FFF2-40B4-BE49-F238E27FC236}">
                <a16:creationId xmlns:a16="http://schemas.microsoft.com/office/drawing/2014/main" id="{C6A39778-5A31-4D1B-99DA-445D284B1367}"/>
              </a:ext>
            </a:extLst>
          </p:cNvPr>
          <p:cNvSpPr txBox="1"/>
          <p:nvPr/>
        </p:nvSpPr>
        <p:spPr>
          <a:xfrm>
            <a:off x="4001190" y="2981183"/>
            <a:ext cx="3031611" cy="1477328"/>
          </a:xfrm>
          <a:prstGeom prst="rect">
            <a:avLst/>
          </a:prstGeom>
          <a:solidFill>
            <a:srgbClr val="F4FBFE"/>
          </a:solidFill>
          <a:ln>
            <a:solidFill>
              <a:srgbClr val="99DFF9"/>
            </a:solidFill>
          </a:ln>
        </p:spPr>
        <p:txBody>
          <a:bodyPr wrap="square" rtlCol="0">
            <a:noAutofit/>
          </a:bodyPr>
          <a:lstStyle>
            <a:defPPr>
              <a:defRPr lang="en-US"/>
            </a:defPPr>
          </a:lstStyle>
          <a:p>
            <a:pPr fontAlgn="ctr"/>
            <a:r>
              <a:rPr lang="en-US" dirty="0" err="1">
                <a:latin typeface="Huawei Sans" panose="020C0503030203020204" pitchFamily="34" charset="0"/>
              </a:rPr>
              <a:t>User_ID</a:t>
            </a:r>
            <a:r>
              <a:rPr lang="en-US" dirty="0">
                <a:latin typeface="Huawei Sans" panose="020C0503030203020204" pitchFamily="34" charset="0"/>
              </a:rPr>
              <a:t> = 10</a:t>
            </a:r>
          </a:p>
          <a:p>
            <a:pPr fontAlgn="ctr"/>
            <a:r>
              <a:rPr lang="en-US" dirty="0" err="1">
                <a:latin typeface="Huawei Sans" panose="020C0503030203020204" pitchFamily="34" charset="0"/>
              </a:rPr>
              <a:t>user_id</a:t>
            </a:r>
            <a:r>
              <a:rPr lang="en-US" dirty="0">
                <a:latin typeface="Huawei Sans" panose="020C0503030203020204" pitchFamily="34" charset="0"/>
              </a:rPr>
              <a:t> = 20</a:t>
            </a:r>
          </a:p>
          <a:p>
            <a:pPr fontAlgn="ctr"/>
            <a:r>
              <a:rPr lang="en-US" dirty="0" err="1">
                <a:latin typeface="Huawei Sans" panose="020C0503030203020204" pitchFamily="34" charset="0"/>
              </a:rPr>
              <a:t>User_Name</a:t>
            </a:r>
            <a:r>
              <a:rPr lang="en-US" dirty="0">
                <a:latin typeface="Huawei Sans" panose="020C0503030203020204" pitchFamily="34" charset="0"/>
              </a:rPr>
              <a:t> = ‘Richard’</a:t>
            </a:r>
          </a:p>
          <a:p>
            <a:pPr fontAlgn="ctr"/>
            <a:r>
              <a:rPr lang="en-US" dirty="0">
                <a:latin typeface="Huawei Sans" panose="020C0503030203020204" pitchFamily="34" charset="0"/>
              </a:rPr>
              <a:t>Count = 1 + 1</a:t>
            </a:r>
          </a:p>
          <a:p>
            <a:pPr fontAlgn="ctr"/>
            <a:r>
              <a:rPr lang="en-US" dirty="0">
                <a:latin typeface="Huawei Sans" panose="020C0503030203020204" pitchFamily="34" charset="0"/>
              </a:rPr>
              <a:t>4_passwd = "Huawei"</a:t>
            </a:r>
          </a:p>
        </p:txBody>
      </p:sp>
      <p:sp>
        <p:nvSpPr>
          <p:cNvPr id="14" name="文本框 13">
            <a:extLst>
              <a:ext uri="{FF2B5EF4-FFF2-40B4-BE49-F238E27FC236}">
                <a16:creationId xmlns:a16="http://schemas.microsoft.com/office/drawing/2014/main" id="{18B17F90-2BF2-478D-BE73-DC6B2FC2FDB1}"/>
              </a:ext>
            </a:extLst>
          </p:cNvPr>
          <p:cNvSpPr txBox="1"/>
          <p:nvPr/>
        </p:nvSpPr>
        <p:spPr>
          <a:xfrm>
            <a:off x="7443645" y="2981183"/>
            <a:ext cx="2870247" cy="1477328"/>
          </a:xfrm>
          <a:prstGeom prst="rect">
            <a:avLst/>
          </a:prstGeom>
          <a:solidFill>
            <a:srgbClr val="FFF2CC"/>
          </a:solidFill>
          <a:ln>
            <a:solidFill>
              <a:srgbClr val="FFD17D"/>
            </a:solidFill>
          </a:ln>
        </p:spPr>
        <p:txBody>
          <a:bodyPr wrap="square" rtlCol="0">
            <a:noAutofit/>
          </a:bodyPr>
          <a:lstStyle/>
          <a:p>
            <a:pPr fontAlgn="ctr"/>
            <a:r>
              <a:rPr lang="en-US" dirty="0">
                <a:latin typeface="Huawei Sans" panose="020C0503030203020204" pitchFamily="34" charset="0"/>
              </a:rPr>
              <a:t>print ( </a:t>
            </a:r>
            <a:r>
              <a:rPr lang="en-US" dirty="0" err="1">
                <a:latin typeface="Huawei Sans" panose="020C0503030203020204" pitchFamily="34" charset="0"/>
              </a:rPr>
              <a:t>User_ID</a:t>
            </a:r>
            <a:r>
              <a:rPr lang="en-US" dirty="0">
                <a:latin typeface="Huawei Sans" panose="020C0503030203020204" pitchFamily="34" charset="0"/>
              </a:rPr>
              <a:t> )</a:t>
            </a:r>
          </a:p>
          <a:p>
            <a:pPr fontAlgn="ctr"/>
            <a:r>
              <a:rPr lang="en-US" dirty="0">
                <a:latin typeface="Huawei Sans" panose="020C0503030203020204" pitchFamily="34" charset="0"/>
              </a:rPr>
              <a:t>print ( </a:t>
            </a:r>
            <a:r>
              <a:rPr lang="en-US" dirty="0" err="1">
                <a:latin typeface="Huawei Sans" panose="020C0503030203020204" pitchFamily="34" charset="0"/>
              </a:rPr>
              <a:t>user_id</a:t>
            </a:r>
            <a:r>
              <a:rPr lang="en-US" dirty="0">
                <a:latin typeface="Huawei Sans" panose="020C0503030203020204" pitchFamily="34" charset="0"/>
              </a:rPr>
              <a:t> ) </a:t>
            </a:r>
          </a:p>
          <a:p>
            <a:pPr fontAlgn="ctr"/>
            <a:r>
              <a:rPr lang="en-US" dirty="0">
                <a:latin typeface="Huawei Sans" panose="020C0503030203020204" pitchFamily="34" charset="0"/>
              </a:rPr>
              <a:t>print ( </a:t>
            </a:r>
            <a:r>
              <a:rPr lang="en-US" dirty="0" err="1">
                <a:latin typeface="Huawei Sans" panose="020C0503030203020204" pitchFamily="34" charset="0"/>
              </a:rPr>
              <a:t>User_Name</a:t>
            </a:r>
            <a:r>
              <a:rPr lang="en-US" dirty="0">
                <a:latin typeface="Huawei Sans" panose="020C0503030203020204" pitchFamily="34" charset="0"/>
              </a:rPr>
              <a:t> )</a:t>
            </a:r>
          </a:p>
          <a:p>
            <a:pPr fontAlgn="ctr"/>
            <a:r>
              <a:rPr lang="en-US" dirty="0">
                <a:latin typeface="Huawei Sans" panose="020C0503030203020204" pitchFamily="34" charset="0"/>
              </a:rPr>
              <a:t>print ( Count )</a:t>
            </a:r>
          </a:p>
          <a:p>
            <a:pPr fontAlgn="ctr"/>
            <a:r>
              <a:rPr lang="en-US" dirty="0">
                <a:latin typeface="Huawei Sans" panose="020C0503030203020204" pitchFamily="34" charset="0"/>
              </a:rPr>
              <a:t>print ( 4_passwd )</a:t>
            </a:r>
          </a:p>
        </p:txBody>
      </p:sp>
      <p:sp>
        <p:nvSpPr>
          <p:cNvPr id="15" name="文本框 14">
            <a:extLst>
              <a:ext uri="{FF2B5EF4-FFF2-40B4-BE49-F238E27FC236}">
                <a16:creationId xmlns:a16="http://schemas.microsoft.com/office/drawing/2014/main" id="{A34C8138-31FB-4881-B7D7-C4D40E11432A}"/>
              </a:ext>
            </a:extLst>
          </p:cNvPr>
          <p:cNvSpPr txBox="1"/>
          <p:nvPr/>
        </p:nvSpPr>
        <p:spPr>
          <a:xfrm>
            <a:off x="2117638" y="4888998"/>
            <a:ext cx="8047396" cy="338554"/>
          </a:xfrm>
          <a:prstGeom prst="rect">
            <a:avLst/>
          </a:prstGeom>
          <a:noFill/>
        </p:spPr>
        <p:txBody>
          <a:bodyPr wrap="square" rtlCol="0">
            <a:noAutofit/>
          </a:bodyPr>
          <a:lstStyle/>
          <a:p>
            <a:pPr fontAlgn="ctr"/>
            <a:r>
              <a:rPr lang="en-US" sz="1600" dirty="0">
                <a:latin typeface="Huawei Sans" panose="020C0503030203020204" pitchFamily="34" charset="0"/>
              </a:rPr>
              <a:t>print() is a built-in function of Python and is used to output content in parentheses.</a:t>
            </a:r>
          </a:p>
        </p:txBody>
      </p:sp>
      <p:sp>
        <p:nvSpPr>
          <p:cNvPr id="16" name="文本框 15">
            <a:extLst>
              <a:ext uri="{FF2B5EF4-FFF2-40B4-BE49-F238E27FC236}">
                <a16:creationId xmlns:a16="http://schemas.microsoft.com/office/drawing/2014/main" id="{60F526B4-2B5C-4FF8-98CC-97620D169E6A}"/>
              </a:ext>
            </a:extLst>
          </p:cNvPr>
          <p:cNvSpPr txBox="1"/>
          <p:nvPr/>
        </p:nvSpPr>
        <p:spPr>
          <a:xfrm>
            <a:off x="2361782" y="5615547"/>
            <a:ext cx="7653528" cy="338554"/>
          </a:xfrm>
          <a:prstGeom prst="rect">
            <a:avLst/>
          </a:prstGeom>
          <a:solidFill>
            <a:srgbClr val="00B0F0"/>
          </a:solidFill>
          <a:ln w="19050">
            <a:solidFill>
              <a:srgbClr val="00B0F0"/>
            </a:solidFill>
          </a:ln>
        </p:spPr>
        <p:txBody>
          <a:bodyPr wrap="square" rtlCol="0">
            <a:noAutofit/>
          </a:bodyPr>
          <a:lstStyle/>
          <a:p>
            <a:pPr algn="ctr" fontAlgn="ctr">
              <a:spcBef>
                <a:spcPts val="0"/>
              </a:spcBef>
              <a:spcAft>
                <a:spcPts val="0"/>
              </a:spcAft>
            </a:pPr>
            <a:r>
              <a:rPr lang="en-US" sz="1600" dirty="0">
                <a:solidFill>
                  <a:schemeClr val="bg1"/>
                </a:solidFill>
                <a:latin typeface="Huawei Sans" panose="020C0503030203020204" pitchFamily="34" charset="0"/>
              </a:rPr>
              <a:t>Question: What is the output of the print command on the right?</a:t>
            </a:r>
          </a:p>
        </p:txBody>
      </p:sp>
      <p:sp>
        <p:nvSpPr>
          <p:cNvPr id="17" name="文本框 16">
            <a:extLst>
              <a:ext uri="{FF2B5EF4-FFF2-40B4-BE49-F238E27FC236}">
                <a16:creationId xmlns:a16="http://schemas.microsoft.com/office/drawing/2014/main" id="{1A0FEBAD-528C-4DC2-B161-C6725244CF2F}"/>
              </a:ext>
            </a:extLst>
          </p:cNvPr>
          <p:cNvSpPr txBox="1"/>
          <p:nvPr/>
        </p:nvSpPr>
        <p:spPr>
          <a:xfrm>
            <a:off x="1068946" y="2981183"/>
            <a:ext cx="2846235" cy="1477328"/>
          </a:xfrm>
          <a:prstGeom prst="rect">
            <a:avLst/>
          </a:prstGeom>
          <a:noFill/>
        </p:spPr>
        <p:txBody>
          <a:bodyPr wrap="square" rtlCol="0">
            <a:noAutofit/>
          </a:bodyPr>
          <a:lstStyle/>
          <a:p>
            <a:pPr fontAlgn="ctr"/>
            <a:r>
              <a:rPr lang="en-US" dirty="0">
                <a:solidFill>
                  <a:srgbClr val="0070C0"/>
                </a:solidFill>
                <a:latin typeface="Huawei Sans" panose="020C0503030203020204" pitchFamily="34" charset="0"/>
              </a:rPr>
              <a:t>1. Assign a value	         --</a:t>
            </a:r>
          </a:p>
          <a:p>
            <a:pPr fontAlgn="ctr"/>
            <a:r>
              <a:rPr lang="en-US" dirty="0">
                <a:solidFill>
                  <a:srgbClr val="0070C0"/>
                </a:solidFill>
                <a:latin typeface="Huawei Sans" panose="020C0503030203020204" pitchFamily="34" charset="0"/>
              </a:rPr>
              <a:t>2. Assign a value	         --</a:t>
            </a:r>
          </a:p>
          <a:p>
            <a:pPr fontAlgn="ctr"/>
            <a:r>
              <a:rPr lang="en-US" dirty="0">
                <a:solidFill>
                  <a:srgbClr val="0070C0"/>
                </a:solidFill>
                <a:latin typeface="Huawei Sans" panose="020C0503030203020204" pitchFamily="34" charset="0"/>
              </a:rPr>
              <a:t>3. Assign a string	         --</a:t>
            </a:r>
          </a:p>
          <a:p>
            <a:pPr fontAlgn="ctr"/>
            <a:r>
              <a:rPr lang="en-US" dirty="0">
                <a:solidFill>
                  <a:srgbClr val="0070C0"/>
                </a:solidFill>
                <a:latin typeface="Huawei Sans" panose="020C0503030203020204" pitchFamily="34" charset="0"/>
              </a:rPr>
              <a:t>4. Assign a value	         --</a:t>
            </a:r>
          </a:p>
          <a:p>
            <a:pPr fontAlgn="ctr"/>
            <a:r>
              <a:rPr lang="en-US" dirty="0">
                <a:solidFill>
                  <a:srgbClr val="0070C0"/>
                </a:solidFill>
                <a:latin typeface="Huawei Sans" panose="020C0503030203020204" pitchFamily="34" charset="0"/>
              </a:rPr>
              <a:t>5. Incorrect identifier    --</a:t>
            </a:r>
          </a:p>
        </p:txBody>
      </p:sp>
    </p:spTree>
    <p:extLst>
      <p:ext uri="{BB962C8B-B14F-4D97-AF65-F5344CB8AC3E}">
        <p14:creationId xmlns:p14="http://schemas.microsoft.com/office/powerpoint/2010/main" val="1324128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800" dirty="0"/>
              <a:t>In Python programs, code indentation represents the scope of a code block. If a code block contains two or more statements, the statements must have the same indentation. For Python, code indentation is a syntax rule that uses code indentation and colons to distinguish between layers of code.</a:t>
            </a:r>
          </a:p>
          <a:p>
            <a:r>
              <a:rPr lang="en-US" altLang="zh-CN" sz="1800" dirty="0"/>
              <a:t>When writing code, you are advised to use four spaces for indentation. If incorrect indentation is used in the program code, an </a:t>
            </a:r>
            <a:r>
              <a:rPr lang="en-US" altLang="zh-CN" sz="1800" dirty="0" err="1"/>
              <a:t>IndentationError</a:t>
            </a:r>
            <a:r>
              <a:rPr lang="en-US" altLang="zh-CN" sz="1800" dirty="0"/>
              <a:t> error message is displayed during code running.</a:t>
            </a:r>
          </a:p>
          <a:p>
            <a:endParaRPr lang="zh-CN" altLang="en-US" sz="1800" dirty="0"/>
          </a:p>
        </p:txBody>
      </p:sp>
      <p:sp>
        <p:nvSpPr>
          <p:cNvPr id="2" name="标题 1">
            <a:extLst>
              <a:ext uri="{FF2B5EF4-FFF2-40B4-BE49-F238E27FC236}">
                <a16:creationId xmlns:a16="http://schemas.microsoft.com/office/drawing/2014/main" id="{4C11E6A8-31C9-4F65-BF15-5108361721FC}"/>
              </a:ext>
            </a:extLst>
          </p:cNvPr>
          <p:cNvSpPr>
            <a:spLocks noGrp="1"/>
          </p:cNvSpPr>
          <p:nvPr>
            <p:ph type="title"/>
          </p:nvPr>
        </p:nvSpPr>
        <p:spPr/>
        <p:txBody>
          <a:bodyPr/>
          <a:lstStyle/>
          <a:p>
            <a:r>
              <a:rPr lang="en-US" sz="3500"/>
              <a:t>Code </a:t>
            </a:r>
            <a:r>
              <a:rPr lang="en-US" sz="3500" dirty="0"/>
              <a:t>Indentation</a:t>
            </a:r>
          </a:p>
        </p:txBody>
      </p:sp>
      <p:grpSp>
        <p:nvGrpSpPr>
          <p:cNvPr id="7" name="组合 6">
            <a:extLst>
              <a:ext uri="{FF2B5EF4-FFF2-40B4-BE49-F238E27FC236}">
                <a16:creationId xmlns:a16="http://schemas.microsoft.com/office/drawing/2014/main" id="{ABB1F275-56E7-495A-98AD-B7FD6D777355}"/>
              </a:ext>
            </a:extLst>
          </p:cNvPr>
          <p:cNvGrpSpPr/>
          <p:nvPr/>
        </p:nvGrpSpPr>
        <p:grpSpPr>
          <a:xfrm>
            <a:off x="3024043" y="3970110"/>
            <a:ext cx="6143913" cy="2031325"/>
            <a:chOff x="3186948" y="3868689"/>
            <a:chExt cx="3825568" cy="2031325"/>
          </a:xfrm>
        </p:grpSpPr>
        <p:sp>
          <p:nvSpPr>
            <p:cNvPr id="8" name="文本框 7">
              <a:extLst>
                <a:ext uri="{FF2B5EF4-FFF2-40B4-BE49-F238E27FC236}">
                  <a16:creationId xmlns:a16="http://schemas.microsoft.com/office/drawing/2014/main" id="{D0EAE5AB-1912-48CF-BF86-4251B898308B}"/>
                </a:ext>
              </a:extLst>
            </p:cNvPr>
            <p:cNvSpPr txBox="1"/>
            <p:nvPr/>
          </p:nvSpPr>
          <p:spPr>
            <a:xfrm>
              <a:off x="4942483" y="3868689"/>
              <a:ext cx="2070033" cy="2031325"/>
            </a:xfrm>
            <a:prstGeom prst="rect">
              <a:avLst/>
            </a:prstGeom>
            <a:solidFill>
              <a:srgbClr val="F4FBFE"/>
            </a:solidFill>
            <a:ln>
              <a:solidFill>
                <a:srgbClr val="99DFF9"/>
              </a:solidFill>
            </a:ln>
          </p:spPr>
          <p:txBody>
            <a:bodyPr wrap="square" rtlCol="0">
              <a:noAutofit/>
            </a:bodyPr>
            <a:lstStyle>
              <a:defPPr>
                <a:defRPr lang="en-US"/>
              </a:defPPr>
            </a:lstStyle>
            <a:p>
              <a:pPr fontAlgn="ctr"/>
              <a:r>
                <a:rPr lang="en-US" dirty="0">
                  <a:latin typeface="Huawei Sans" panose="020C0503030203020204" pitchFamily="34" charset="0"/>
                </a:rPr>
                <a:t>if True:</a:t>
              </a:r>
            </a:p>
            <a:p>
              <a:pPr fontAlgn="ctr"/>
              <a:r>
                <a:rPr lang="en-US" dirty="0">
                  <a:latin typeface="Huawei Sans" panose="020C0503030203020204" pitchFamily="34" charset="0"/>
                </a:rPr>
                <a:t>    print ("Hello")</a:t>
              </a:r>
            </a:p>
            <a:p>
              <a:pPr fontAlgn="ctr"/>
              <a:r>
                <a:rPr lang="en-US" dirty="0">
                  <a:latin typeface="Huawei Sans" panose="020C0503030203020204" pitchFamily="34" charset="0"/>
                </a:rPr>
                <a:t>else:</a:t>
              </a:r>
            </a:p>
            <a:p>
              <a:pPr fontAlgn="ctr"/>
              <a:r>
                <a:rPr lang="en-US" dirty="0">
                  <a:latin typeface="Huawei Sans" panose="020C0503030203020204" pitchFamily="34" charset="0"/>
                </a:rPr>
                <a:t>    print (0)</a:t>
              </a:r>
            </a:p>
            <a:p>
              <a:pPr fontAlgn="ctr"/>
              <a:endParaRPr lang="en-US" altLang="zh-CN" dirty="0">
                <a:latin typeface="Huawei Sans" panose="020C0503030203020204" pitchFamily="34" charset="0"/>
              </a:endParaRPr>
            </a:p>
            <a:p>
              <a:pPr fontAlgn="ctr"/>
              <a:r>
                <a:rPr lang="en-US" dirty="0">
                  <a:latin typeface="Huawei Sans" panose="020C0503030203020204" pitchFamily="34" charset="0"/>
                </a:rPr>
                <a:t>a = “Python”</a:t>
              </a:r>
            </a:p>
            <a:p>
              <a:pPr fontAlgn="ctr"/>
              <a:r>
                <a:rPr lang="en-US" dirty="0">
                  <a:latin typeface="Huawei Sans" panose="020C0503030203020204" pitchFamily="34" charset="0"/>
                </a:rPr>
                <a:t>    print (a)</a:t>
              </a:r>
            </a:p>
          </p:txBody>
        </p:sp>
        <p:sp>
          <p:nvSpPr>
            <p:cNvPr id="12" name="文本框 11">
              <a:extLst>
                <a:ext uri="{FF2B5EF4-FFF2-40B4-BE49-F238E27FC236}">
                  <a16:creationId xmlns:a16="http://schemas.microsoft.com/office/drawing/2014/main" id="{16750747-10DF-4CB6-8505-7EFAF932C21E}"/>
                </a:ext>
              </a:extLst>
            </p:cNvPr>
            <p:cNvSpPr txBox="1"/>
            <p:nvPr/>
          </p:nvSpPr>
          <p:spPr>
            <a:xfrm>
              <a:off x="3186948" y="3868689"/>
              <a:ext cx="1775018" cy="2031325"/>
            </a:xfrm>
            <a:prstGeom prst="rect">
              <a:avLst/>
            </a:prstGeom>
            <a:noFill/>
          </p:spPr>
          <p:txBody>
            <a:bodyPr wrap="square" rtlCol="0">
              <a:noAutofit/>
            </a:bodyPr>
            <a:lstStyle/>
            <a:p>
              <a:pPr fontAlgn="ctr"/>
              <a:endParaRPr lang="en-US" altLang="zh-CN" dirty="0">
                <a:solidFill>
                  <a:schemeClr val="accent5">
                    <a:lumMod val="50000"/>
                  </a:schemeClr>
                </a:solidFill>
                <a:latin typeface="Huawei Sans" panose="020C0503030203020204" pitchFamily="34" charset="0"/>
              </a:endParaRPr>
            </a:p>
            <a:p>
              <a:pPr fontAlgn="ctr"/>
              <a:r>
                <a:rPr lang="en-US" dirty="0">
                  <a:solidFill>
                    <a:srgbClr val="0070C0"/>
                  </a:solidFill>
                  <a:latin typeface="Huawei Sans" panose="020C0503030203020204" pitchFamily="34" charset="0"/>
                </a:rPr>
                <a:t>Correct indentation   -- </a:t>
              </a:r>
            </a:p>
            <a:p>
              <a:pPr fontAlgn="ctr"/>
              <a:endParaRPr lang="en-US" altLang="zh-CN" dirty="0">
                <a:solidFill>
                  <a:srgbClr val="0070C0"/>
                </a:solidFill>
                <a:latin typeface="Huawei Sans" panose="020C0503030203020204" pitchFamily="34" charset="0"/>
              </a:endParaRPr>
            </a:p>
            <a:p>
              <a:pPr fontAlgn="ctr"/>
              <a:r>
                <a:rPr lang="en-US" dirty="0">
                  <a:solidFill>
                    <a:srgbClr val="0070C0"/>
                  </a:solidFill>
                  <a:latin typeface="Huawei Sans" panose="020C0503030203020204" pitchFamily="34" charset="0"/>
                </a:rPr>
                <a:t>Correct indentation   --</a:t>
              </a:r>
            </a:p>
            <a:p>
              <a:pPr fontAlgn="ctr"/>
              <a:endParaRPr lang="en-US" altLang="zh-CN" dirty="0">
                <a:solidFill>
                  <a:schemeClr val="accent5">
                    <a:lumMod val="50000"/>
                  </a:schemeClr>
                </a:solidFill>
                <a:latin typeface="Huawei Sans" panose="020C0503030203020204" pitchFamily="34" charset="0"/>
              </a:endParaRPr>
            </a:p>
            <a:p>
              <a:pPr fontAlgn="ctr"/>
              <a:endParaRPr lang="en-US" altLang="zh-CN" dirty="0">
                <a:solidFill>
                  <a:schemeClr val="accent5">
                    <a:lumMod val="50000"/>
                  </a:schemeClr>
                </a:solidFill>
                <a:latin typeface="Huawei Sans" panose="020C0503030203020204" pitchFamily="34" charset="0"/>
              </a:endParaRPr>
            </a:p>
            <a:p>
              <a:pPr fontAlgn="ctr"/>
              <a:r>
                <a:rPr lang="en-US" dirty="0">
                  <a:solidFill>
                    <a:srgbClr val="EC7061"/>
                  </a:solidFill>
                  <a:latin typeface="Huawei Sans" panose="020C0503030203020204" pitchFamily="34" charset="0"/>
                </a:rPr>
                <a:t>Incorrect indentation --</a:t>
              </a:r>
            </a:p>
          </p:txBody>
        </p:sp>
      </p:grpSp>
    </p:spTree>
    <p:extLst>
      <p:ext uri="{BB962C8B-B14F-4D97-AF65-F5344CB8AC3E}">
        <p14:creationId xmlns:p14="http://schemas.microsoft.com/office/powerpoint/2010/main" val="2310667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sz="1800" dirty="0"/>
              <a:t>Comments are explanations added to programs to improve program readability. In the Python program, comments are classified into single-line comments and multi-line comments.</a:t>
            </a:r>
          </a:p>
          <a:p>
            <a:r>
              <a:rPr lang="en-US" altLang="zh-CN" sz="1800" dirty="0"/>
              <a:t>A single-line comment starts with a pound sign (#).</a:t>
            </a:r>
          </a:p>
          <a:p>
            <a:r>
              <a:rPr lang="en-US" altLang="zh-CN" sz="1800" dirty="0"/>
              <a:t>A multi-line comment can contain multiple lines, which are enclosed in a pair of three quotation marks ('''...''' </a:t>
            </a:r>
            <a:r>
              <a:rPr lang="en-US" altLang="zh-CN" sz="1800"/>
              <a:t>or '''''' </a:t>
            </a:r>
            <a:r>
              <a:rPr lang="en-US" altLang="zh-CN" sz="1800" dirty="0"/>
              <a:t>...'''''').</a:t>
            </a:r>
          </a:p>
          <a:p>
            <a:endParaRPr lang="zh-CN" altLang="en-US" sz="1800" dirty="0"/>
          </a:p>
        </p:txBody>
      </p:sp>
      <p:sp>
        <p:nvSpPr>
          <p:cNvPr id="2" name="标题 1">
            <a:extLst>
              <a:ext uri="{FF2B5EF4-FFF2-40B4-BE49-F238E27FC236}">
                <a16:creationId xmlns:a16="http://schemas.microsoft.com/office/drawing/2014/main" id="{9CDCF363-EFF1-4901-9C8F-DF7A328EFDB0}"/>
              </a:ext>
            </a:extLst>
          </p:cNvPr>
          <p:cNvSpPr>
            <a:spLocks noGrp="1"/>
          </p:cNvSpPr>
          <p:nvPr>
            <p:ph type="title"/>
          </p:nvPr>
        </p:nvSpPr>
        <p:spPr/>
        <p:txBody>
          <a:bodyPr/>
          <a:lstStyle/>
          <a:p>
            <a:r>
              <a:rPr lang="en-US" sz="3500"/>
              <a:t>Using </a:t>
            </a:r>
            <a:r>
              <a:rPr lang="en-US" sz="3500" dirty="0"/>
              <a:t>Comments</a:t>
            </a:r>
          </a:p>
        </p:txBody>
      </p:sp>
      <p:sp>
        <p:nvSpPr>
          <p:cNvPr id="6" name="文本框 5">
            <a:extLst>
              <a:ext uri="{FF2B5EF4-FFF2-40B4-BE49-F238E27FC236}">
                <a16:creationId xmlns:a16="http://schemas.microsoft.com/office/drawing/2014/main" id="{9E819250-D65F-4944-B6A4-467A7519FA40}"/>
              </a:ext>
            </a:extLst>
          </p:cNvPr>
          <p:cNvSpPr txBox="1"/>
          <p:nvPr/>
        </p:nvSpPr>
        <p:spPr>
          <a:xfrm>
            <a:off x="5545644" y="3716338"/>
            <a:ext cx="3031611" cy="2031325"/>
          </a:xfrm>
          <a:prstGeom prst="rect">
            <a:avLst/>
          </a:prstGeom>
          <a:solidFill>
            <a:srgbClr val="F4FBFE"/>
          </a:solidFill>
          <a:ln>
            <a:solidFill>
              <a:srgbClr val="99DFF9"/>
            </a:solidFill>
          </a:ln>
        </p:spPr>
        <p:txBody>
          <a:bodyPr wrap="square" rtlCol="0">
            <a:noAutofit/>
          </a:bodyPr>
          <a:lstStyle>
            <a:defPPr>
              <a:defRPr lang="en-US"/>
            </a:defPPr>
          </a:lstStyle>
          <a:p>
            <a:pPr fontAlgn="ctr"/>
            <a:r>
              <a:rPr lang="en-US" dirty="0">
                <a:latin typeface="Huawei Sans" panose="020C0503030203020204" pitchFamily="34" charset="0"/>
              </a:rPr>
              <a:t># Assign a string to a.</a:t>
            </a:r>
          </a:p>
          <a:p>
            <a:pPr fontAlgn="ctr"/>
            <a:r>
              <a:rPr lang="en-US" dirty="0">
                <a:latin typeface="Huawei Sans" panose="020C0503030203020204" pitchFamily="34" charset="0"/>
              </a:rPr>
              <a:t>a = “Python”</a:t>
            </a:r>
          </a:p>
          <a:p>
            <a:pPr fontAlgn="ctr"/>
            <a:r>
              <a:rPr lang="en-US" dirty="0">
                <a:latin typeface="Huawei Sans" panose="020C0503030203020204" pitchFamily="34" charset="0"/>
              </a:rPr>
              <a:t>print (a) </a:t>
            </a:r>
          </a:p>
          <a:p>
            <a:pPr fontAlgn="ctr"/>
            <a:endParaRPr lang="en-US" altLang="zh-CN" dirty="0">
              <a:latin typeface="Huawei Sans" panose="020C0503030203020204" pitchFamily="34" charset="0"/>
            </a:endParaRPr>
          </a:p>
          <a:p>
            <a:pPr fontAlgn="ctr"/>
            <a:r>
              <a:rPr lang="en-US" dirty="0">
                <a:latin typeface="Huawei Sans" panose="020C0503030203020204" pitchFamily="34" charset="0"/>
              </a:rPr>
              <a:t>“””</a:t>
            </a:r>
          </a:p>
          <a:p>
            <a:pPr fontAlgn="ctr"/>
            <a:r>
              <a:rPr lang="en-US" dirty="0">
                <a:latin typeface="Huawei Sans" panose="020C0503030203020204" pitchFamily="34" charset="0"/>
              </a:rPr>
              <a:t>The output is Python.</a:t>
            </a:r>
          </a:p>
          <a:p>
            <a:pPr fontAlgn="ctr"/>
            <a:r>
              <a:rPr lang="en-US" dirty="0">
                <a:latin typeface="Huawei Sans" panose="020C0503030203020204" pitchFamily="34" charset="0"/>
              </a:rPr>
              <a:t>“””</a:t>
            </a:r>
          </a:p>
        </p:txBody>
      </p:sp>
      <p:sp>
        <p:nvSpPr>
          <p:cNvPr id="9" name="文本框 8">
            <a:extLst>
              <a:ext uri="{FF2B5EF4-FFF2-40B4-BE49-F238E27FC236}">
                <a16:creationId xmlns:a16="http://schemas.microsoft.com/office/drawing/2014/main" id="{4CBC1D13-9DA2-44A7-80C6-76B3D6D4D364}"/>
              </a:ext>
            </a:extLst>
          </p:cNvPr>
          <p:cNvSpPr txBox="1"/>
          <p:nvPr/>
        </p:nvSpPr>
        <p:spPr>
          <a:xfrm>
            <a:off x="2530929" y="3716339"/>
            <a:ext cx="3014715" cy="2031325"/>
          </a:xfrm>
          <a:prstGeom prst="rect">
            <a:avLst/>
          </a:prstGeom>
          <a:noFill/>
        </p:spPr>
        <p:txBody>
          <a:bodyPr wrap="square" rtlCol="0">
            <a:noAutofit/>
          </a:bodyPr>
          <a:lstStyle/>
          <a:p>
            <a:pPr fontAlgn="ctr"/>
            <a:r>
              <a:rPr lang="en-US" dirty="0">
                <a:solidFill>
                  <a:srgbClr val="0070C0"/>
                </a:solidFill>
                <a:latin typeface="Huawei Sans" panose="020C0503030203020204" pitchFamily="34" charset="0"/>
              </a:rPr>
              <a:t>Single-line comment   </a:t>
            </a:r>
            <a:r>
              <a:rPr lang="en-US" altLang="zh-CN" dirty="0">
                <a:solidFill>
                  <a:srgbClr val="0070C0"/>
                </a:solidFill>
                <a:latin typeface="Huawei Sans" panose="020C0503030203020204" pitchFamily="34" charset="0"/>
              </a:rPr>
              <a:t>-- </a:t>
            </a:r>
          </a:p>
          <a:p>
            <a:pPr fontAlgn="ctr"/>
            <a:endParaRPr lang="en-US" dirty="0">
              <a:solidFill>
                <a:srgbClr val="0070C0"/>
              </a:solidFill>
              <a:latin typeface="Huawei Sans" panose="020C0503030203020204" pitchFamily="34" charset="0"/>
            </a:endParaRPr>
          </a:p>
          <a:p>
            <a:pPr fontAlgn="ctr"/>
            <a:endParaRPr lang="en-US" altLang="zh-CN" dirty="0">
              <a:solidFill>
                <a:srgbClr val="0070C0"/>
              </a:solidFill>
              <a:latin typeface="Huawei Sans" panose="020C0503030203020204" pitchFamily="34" charset="0"/>
            </a:endParaRPr>
          </a:p>
          <a:p>
            <a:pPr fontAlgn="ctr"/>
            <a:endParaRPr lang="en-US" altLang="zh-CN" dirty="0">
              <a:solidFill>
                <a:srgbClr val="0070C0"/>
              </a:solidFill>
              <a:latin typeface="Huawei Sans" panose="020C0503030203020204" pitchFamily="34" charset="0"/>
            </a:endParaRPr>
          </a:p>
          <a:p>
            <a:pPr fontAlgn="ctr"/>
            <a:endParaRPr lang="en-US" altLang="zh-CN" dirty="0">
              <a:solidFill>
                <a:srgbClr val="0070C0"/>
              </a:solidFill>
              <a:latin typeface="Huawei Sans" panose="020C0503030203020204" pitchFamily="34" charset="0"/>
            </a:endParaRPr>
          </a:p>
          <a:p>
            <a:pPr fontAlgn="ctr"/>
            <a:r>
              <a:rPr lang="en-US" dirty="0">
                <a:solidFill>
                  <a:srgbClr val="0070C0"/>
                </a:solidFill>
                <a:latin typeface="Huawei Sans" panose="020C0503030203020204" pitchFamily="34" charset="0"/>
              </a:rPr>
              <a:t>Multi-line comment    </a:t>
            </a:r>
            <a:r>
              <a:rPr lang="en-US" altLang="zh-CN" dirty="0">
                <a:solidFill>
                  <a:srgbClr val="0070C0"/>
                </a:solidFill>
                <a:latin typeface="Huawei Sans" panose="020C0503030203020204" pitchFamily="34" charset="0"/>
              </a:rPr>
              <a:t>-- </a:t>
            </a:r>
          </a:p>
          <a:p>
            <a:pPr fontAlgn="ctr"/>
            <a:endParaRPr lang="en-US" dirty="0">
              <a:solidFill>
                <a:srgbClr val="0070C0"/>
              </a:solidFill>
              <a:latin typeface="Huawei Sans" panose="020C0503030203020204" pitchFamily="34" charset="0"/>
            </a:endParaRPr>
          </a:p>
          <a:p>
            <a:pPr fontAlgn="ctr"/>
            <a:endParaRPr lang="en-US" altLang="zh-CN" dirty="0">
              <a:solidFill>
                <a:srgbClr val="0070C0"/>
              </a:solidFill>
              <a:latin typeface="Huawei Sans" panose="020C0503030203020204" pitchFamily="34" charset="0"/>
            </a:endParaRPr>
          </a:p>
          <a:p>
            <a:pPr fontAlgn="ctr"/>
            <a:endParaRPr lang="en-US" altLang="zh-CN" dirty="0">
              <a:solidFill>
                <a:srgbClr val="0070C0"/>
              </a:solidFill>
              <a:latin typeface="Huawei Sans" panose="020C0503030203020204" pitchFamily="34" charset="0"/>
            </a:endParaRPr>
          </a:p>
        </p:txBody>
      </p:sp>
    </p:spTree>
    <p:extLst>
      <p:ext uri="{BB962C8B-B14F-4D97-AF65-F5344CB8AC3E}">
        <p14:creationId xmlns:p14="http://schemas.microsoft.com/office/powerpoint/2010/main" val="3920037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AF1815-3574-4617-BF0F-7B45A247EFDC}"/>
              </a:ext>
            </a:extLst>
          </p:cNvPr>
          <p:cNvSpPr>
            <a:spLocks noGrp="1"/>
          </p:cNvSpPr>
          <p:nvPr>
            <p:ph type="title"/>
          </p:nvPr>
        </p:nvSpPr>
        <p:spPr/>
        <p:txBody>
          <a:bodyPr/>
          <a:lstStyle/>
          <a:p>
            <a:r>
              <a:rPr lang="en-US" sz="3500"/>
              <a:t>Source </a:t>
            </a:r>
            <a:r>
              <a:rPr lang="en-US" sz="3500" dirty="0"/>
              <a:t>Code File Structure</a:t>
            </a:r>
          </a:p>
        </p:txBody>
      </p:sp>
      <p:sp>
        <p:nvSpPr>
          <p:cNvPr id="4" name="文本占位符 3"/>
          <p:cNvSpPr>
            <a:spLocks noGrp="1"/>
          </p:cNvSpPr>
          <p:nvPr>
            <p:ph type="body" sz="quarter" idx="4294967295"/>
          </p:nvPr>
        </p:nvSpPr>
        <p:spPr>
          <a:xfrm>
            <a:off x="453576" y="1243013"/>
            <a:ext cx="11306175" cy="4679950"/>
          </a:xfrm>
        </p:spPr>
        <p:txBody>
          <a:bodyPr/>
          <a:lstStyle/>
          <a:p>
            <a:r>
              <a:rPr lang="en-US" altLang="zh-CN" sz="1800" dirty="0"/>
              <a:t>A complete Python source code file generally consists of interpreter and encoding format declaration, document string, module import, and running code.</a:t>
            </a:r>
          </a:p>
          <a:p>
            <a:r>
              <a:rPr lang="en-US" altLang="zh-CN" sz="1800" dirty="0"/>
              <a:t>If you need to call a class of a standard library or a third-party library in a program, use "import" or "from... import" statement to import related modules. The import statement is always after the module comment or document string (</a:t>
            </a:r>
            <a:r>
              <a:rPr lang="en-US" altLang="zh-CN" sz="1800" dirty="0" err="1"/>
              <a:t>docstring</a:t>
            </a:r>
            <a:r>
              <a:rPr lang="en-US" altLang="zh-CN" sz="1800" dirty="0"/>
              <a:t>) at the top of the file.</a:t>
            </a:r>
          </a:p>
          <a:p>
            <a:endParaRPr lang="zh-CN" altLang="en-US" sz="1800" dirty="0"/>
          </a:p>
        </p:txBody>
      </p:sp>
      <p:sp>
        <p:nvSpPr>
          <p:cNvPr id="6" name="文本框 5">
            <a:extLst>
              <a:ext uri="{FF2B5EF4-FFF2-40B4-BE49-F238E27FC236}">
                <a16:creationId xmlns:a16="http://schemas.microsoft.com/office/drawing/2014/main" id="{3F4528A8-31F0-47B5-ADFE-DC22D1F8F674}"/>
              </a:ext>
            </a:extLst>
          </p:cNvPr>
          <p:cNvSpPr txBox="1"/>
          <p:nvPr/>
        </p:nvSpPr>
        <p:spPr>
          <a:xfrm>
            <a:off x="6106664" y="3437682"/>
            <a:ext cx="4291164" cy="2862322"/>
          </a:xfrm>
          <a:prstGeom prst="rect">
            <a:avLst/>
          </a:prstGeom>
          <a:solidFill>
            <a:srgbClr val="F4FBFE"/>
          </a:solidFill>
          <a:ln>
            <a:solidFill>
              <a:srgbClr val="99DFF9"/>
            </a:solidFill>
          </a:ln>
        </p:spPr>
        <p:txBody>
          <a:bodyPr wrap="square" rtlCol="0">
            <a:noAutofit/>
          </a:bodyPr>
          <a:lstStyle>
            <a:defPPr>
              <a:defRPr lang="en-US"/>
            </a:defPPr>
          </a:lstStyle>
          <a:p>
            <a:pPr fontAlgn="ctr"/>
            <a:r>
              <a:rPr lang="en-US" dirty="0">
                <a:latin typeface="Huawei Sans" panose="020C0503030203020204" pitchFamily="34" charset="0"/>
              </a:rPr>
              <a:t>#!/</a:t>
            </a:r>
            <a:r>
              <a:rPr lang="en-US" dirty="0" err="1">
                <a:latin typeface="Huawei Sans" panose="020C0503030203020204" pitchFamily="34" charset="0"/>
              </a:rPr>
              <a:t>usr</a:t>
            </a:r>
            <a:r>
              <a:rPr lang="en-US" dirty="0">
                <a:latin typeface="Huawei Sans" panose="020C0503030203020204" pitchFamily="34" charset="0"/>
              </a:rPr>
              <a:t>/bin/</a:t>
            </a:r>
            <a:r>
              <a:rPr lang="en-US" dirty="0" err="1">
                <a:latin typeface="Huawei Sans" panose="020C0503030203020204" pitchFamily="34" charset="0"/>
              </a:rPr>
              <a:t>env</a:t>
            </a:r>
            <a:r>
              <a:rPr lang="en-US" dirty="0">
                <a:latin typeface="Huawei Sans" panose="020C0503030203020204" pitchFamily="34" charset="0"/>
              </a:rPr>
              <a:t> python</a:t>
            </a:r>
          </a:p>
          <a:p>
            <a:pPr fontAlgn="ctr"/>
            <a:r>
              <a:rPr lang="en-US" dirty="0">
                <a:latin typeface="Huawei Sans" panose="020C0503030203020204" pitchFamily="34" charset="0"/>
              </a:rPr>
              <a:t>#-*- coding:utf-8 -*-</a:t>
            </a:r>
          </a:p>
          <a:p>
            <a:pPr fontAlgn="ctr"/>
            <a:endParaRPr lang="en-US" altLang="zh-CN" dirty="0">
              <a:latin typeface="Huawei Sans" panose="020C0503030203020204" pitchFamily="34" charset="0"/>
            </a:endParaRPr>
          </a:p>
          <a:p>
            <a:pPr fontAlgn="ctr"/>
            <a:r>
              <a:rPr lang="en-US">
                <a:latin typeface="Huawei Sans" panose="020C0503030203020204" pitchFamily="34" charset="0"/>
              </a:rPr>
              <a:t>“””Description of a document (docstring)</a:t>
            </a:r>
          </a:p>
          <a:p>
            <a:pPr fontAlgn="ctr"/>
            <a:endParaRPr lang="en-US" altLang="zh-CN" dirty="0">
              <a:latin typeface="Huawei Sans" panose="020C0503030203020204" pitchFamily="34" charset="0"/>
            </a:endParaRPr>
          </a:p>
          <a:p>
            <a:pPr fontAlgn="ctr"/>
            <a:r>
              <a:rPr lang="en-US" dirty="0">
                <a:latin typeface="Huawei Sans" panose="020C0503030203020204" pitchFamily="34" charset="0"/>
              </a:rPr>
              <a:t>This document is intended for...</a:t>
            </a:r>
          </a:p>
          <a:p>
            <a:pPr fontAlgn="ctr"/>
            <a:r>
              <a:rPr lang="en-US" dirty="0">
                <a:latin typeface="Huawei Sans" panose="020C0503030203020204" pitchFamily="34" charset="0"/>
              </a:rPr>
              <a:t>“””</a:t>
            </a:r>
          </a:p>
          <a:p>
            <a:pPr fontAlgn="ctr"/>
            <a:endParaRPr lang="en-US" altLang="zh-CN" dirty="0">
              <a:latin typeface="Huawei Sans" panose="020C0503030203020204" pitchFamily="34" charset="0"/>
            </a:endParaRPr>
          </a:p>
          <a:p>
            <a:pPr fontAlgn="ctr"/>
            <a:r>
              <a:rPr lang="en-US" dirty="0">
                <a:latin typeface="Huawei Sans" panose="020C0503030203020204" pitchFamily="34" charset="0"/>
              </a:rPr>
              <a:t>import time</a:t>
            </a:r>
          </a:p>
          <a:p>
            <a:pPr fontAlgn="ctr"/>
            <a:r>
              <a:rPr lang="en-US" dirty="0">
                <a:latin typeface="Huawei Sans" panose="020C0503030203020204" pitchFamily="34" charset="0"/>
              </a:rPr>
              <a:t>…</a:t>
            </a:r>
          </a:p>
        </p:txBody>
      </p:sp>
      <p:sp>
        <p:nvSpPr>
          <p:cNvPr id="7" name="文本框 6">
            <a:extLst>
              <a:ext uri="{FF2B5EF4-FFF2-40B4-BE49-F238E27FC236}">
                <a16:creationId xmlns:a16="http://schemas.microsoft.com/office/drawing/2014/main" id="{DDBAF73E-1F32-4087-AB40-9EF8B8BE157C}"/>
              </a:ext>
            </a:extLst>
          </p:cNvPr>
          <p:cNvSpPr txBox="1"/>
          <p:nvPr/>
        </p:nvSpPr>
        <p:spPr>
          <a:xfrm>
            <a:off x="1128815" y="3437682"/>
            <a:ext cx="4932937" cy="2862322"/>
          </a:xfrm>
          <a:prstGeom prst="rect">
            <a:avLst/>
          </a:prstGeom>
          <a:noFill/>
        </p:spPr>
        <p:txBody>
          <a:bodyPr wrap="square" rtlCol="0">
            <a:noAutofit/>
          </a:bodyPr>
          <a:lstStyle/>
          <a:p>
            <a:pPr algn="r" fontAlgn="ctr"/>
            <a:r>
              <a:rPr lang="en-US" dirty="0">
                <a:solidFill>
                  <a:srgbClr val="0070C0"/>
                </a:solidFill>
                <a:latin typeface="Huawei Sans" panose="020C0503030203020204" pitchFamily="34" charset="0"/>
              </a:rPr>
              <a:t>                Interpreter declaration   --</a:t>
            </a:r>
          </a:p>
          <a:p>
            <a:pPr algn="r" fontAlgn="ctr"/>
            <a:r>
              <a:rPr lang="en-US" dirty="0">
                <a:solidFill>
                  <a:srgbClr val="0070C0"/>
                </a:solidFill>
                <a:latin typeface="Huawei Sans" panose="020C0503030203020204" pitchFamily="34" charset="0"/>
              </a:rPr>
              <a:t>             Encoding format declaration   --</a:t>
            </a:r>
          </a:p>
          <a:p>
            <a:pPr algn="r" fontAlgn="ctr"/>
            <a:endParaRPr lang="en-US" altLang="zh-CN" dirty="0">
              <a:solidFill>
                <a:srgbClr val="0070C0"/>
              </a:solidFill>
              <a:latin typeface="Huawei Sans" panose="020C0503030203020204" pitchFamily="34" charset="0"/>
            </a:endParaRPr>
          </a:p>
          <a:p>
            <a:pPr algn="r" fontAlgn="ctr"/>
            <a:r>
              <a:rPr lang="en-US" dirty="0">
                <a:solidFill>
                  <a:srgbClr val="0070C0"/>
                </a:solidFill>
                <a:latin typeface="Huawei Sans" panose="020C0503030203020204" pitchFamily="34" charset="0"/>
              </a:rPr>
              <a:t>Module comment or document string   --</a:t>
            </a:r>
          </a:p>
          <a:p>
            <a:pPr algn="r" fontAlgn="ctr"/>
            <a:endParaRPr lang="en-US" altLang="zh-CN" dirty="0">
              <a:solidFill>
                <a:srgbClr val="0070C0"/>
              </a:solidFill>
              <a:latin typeface="Huawei Sans" panose="020C0503030203020204" pitchFamily="34" charset="0"/>
            </a:endParaRPr>
          </a:p>
          <a:p>
            <a:pPr algn="r" fontAlgn="ctr"/>
            <a:endParaRPr lang="en-US" altLang="zh-CN" dirty="0">
              <a:solidFill>
                <a:srgbClr val="0070C0"/>
              </a:solidFill>
              <a:latin typeface="Huawei Sans" panose="020C0503030203020204" pitchFamily="34" charset="0"/>
            </a:endParaRPr>
          </a:p>
          <a:p>
            <a:pPr algn="r" fontAlgn="ctr"/>
            <a:endParaRPr lang="en-US" altLang="zh-CN" dirty="0">
              <a:solidFill>
                <a:srgbClr val="0070C0"/>
              </a:solidFill>
              <a:latin typeface="Huawei Sans" panose="020C0503030203020204" pitchFamily="34" charset="0"/>
            </a:endParaRPr>
          </a:p>
          <a:p>
            <a:pPr algn="r" fontAlgn="ctr"/>
            <a:endParaRPr lang="en-US" altLang="zh-CN" dirty="0">
              <a:solidFill>
                <a:srgbClr val="0070C0"/>
              </a:solidFill>
              <a:latin typeface="Huawei Sans" panose="020C0503030203020204" pitchFamily="34" charset="0"/>
            </a:endParaRPr>
          </a:p>
          <a:p>
            <a:pPr algn="r" fontAlgn="ctr"/>
            <a:r>
              <a:rPr lang="en-US" dirty="0">
                <a:solidFill>
                  <a:srgbClr val="0070C0"/>
                </a:solidFill>
                <a:latin typeface="Huawei Sans" panose="020C0503030203020204" pitchFamily="34" charset="0"/>
              </a:rPr>
              <a:t>            Time when a module is imported   --</a:t>
            </a:r>
          </a:p>
          <a:p>
            <a:pPr algn="r" fontAlgn="ctr"/>
            <a:r>
              <a:rPr lang="en-US" dirty="0">
                <a:solidFill>
                  <a:srgbClr val="0070C0"/>
                </a:solidFill>
                <a:latin typeface="Huawei Sans" panose="020C0503030203020204" pitchFamily="34" charset="0"/>
              </a:rPr>
              <a:t>             Code is running   </a:t>
            </a:r>
            <a:r>
              <a:rPr lang="en-US" altLang="zh-CN" dirty="0">
                <a:solidFill>
                  <a:srgbClr val="0070C0"/>
                </a:solidFill>
                <a:latin typeface="Huawei Sans" panose="020C0503030203020204" pitchFamily="34" charset="0"/>
              </a:rPr>
              <a:t>--</a:t>
            </a:r>
          </a:p>
          <a:p>
            <a:pPr algn="r" fontAlgn="ctr"/>
            <a:r>
              <a:rPr lang="en-US" dirty="0">
                <a:solidFill>
                  <a:srgbClr val="0070C0"/>
                </a:solidFill>
                <a:latin typeface="Huawei Sans" panose="020C0503030203020204" pitchFamily="34" charset="0"/>
              </a:rPr>
              <a:t>       </a:t>
            </a:r>
          </a:p>
        </p:txBody>
      </p:sp>
    </p:spTree>
    <p:extLst>
      <p:ext uri="{BB962C8B-B14F-4D97-AF65-F5344CB8AC3E}">
        <p14:creationId xmlns:p14="http://schemas.microsoft.com/office/powerpoint/2010/main" val="2588323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t>P</a:t>
            </a:r>
            <a:r>
              <a:rPr lang="en-US" altLang="zh-CN"/>
              <a:t>ython </a:t>
            </a:r>
            <a:r>
              <a:rPr lang="en-US"/>
              <a:t>Programm</a:t>
            </a:r>
            <a:r>
              <a:rPr lang="en-US" altLang="zh-CN"/>
              <a:t>ing Basics</a:t>
            </a:r>
            <a:endParaRPr lang="en-US" dirty="0"/>
          </a:p>
        </p:txBody>
      </p:sp>
      <p:sp>
        <p:nvSpPr>
          <p:cNvPr id="5" name="文本占位符 4">
            <a:extLst>
              <a:ext uri="{FF2B5EF4-FFF2-40B4-BE49-F238E27FC236}">
                <a16:creationId xmlns:a16="http://schemas.microsoft.com/office/drawing/2014/main" id="{FFD099CA-99F2-4CDB-B006-64C4532B075A}"/>
              </a:ext>
            </a:extLst>
          </p:cNvPr>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0640998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600" dirty="0"/>
              <a:t>A function is a block of organized, reusable code that is used to perform a single, related action. It can improve the modularity of the program and code utilization. The function is defined using the </a:t>
            </a:r>
            <a:r>
              <a:rPr lang="en-US" altLang="zh-CN" sz="1600" dirty="0" err="1"/>
              <a:t>def</a:t>
            </a:r>
            <a:r>
              <a:rPr lang="en-US" altLang="zh-CN" sz="1600" dirty="0"/>
              <a:t> keyword.</a:t>
            </a:r>
          </a:p>
          <a:p>
            <a:r>
              <a:rPr lang="en-US" altLang="zh-CN" sz="1600" dirty="0"/>
              <a:t>A module is a saved Python file. Modules can contain definitions of functions, classes, and variables that can then be utilized in other Python programs. The only difference between a module and a regular Python program is that the module is used for importing by other programs. Therefore, a module usually does not have a main function.</a:t>
            </a:r>
          </a:p>
          <a:p>
            <a:endParaRPr lang="zh-CN" altLang="en-US" sz="1600" dirty="0"/>
          </a:p>
        </p:txBody>
      </p:sp>
      <p:sp>
        <p:nvSpPr>
          <p:cNvPr id="2" name="标题 1">
            <a:extLst>
              <a:ext uri="{FF2B5EF4-FFF2-40B4-BE49-F238E27FC236}">
                <a16:creationId xmlns:a16="http://schemas.microsoft.com/office/drawing/2014/main" id="{83390984-11AF-4BF0-A819-7FF6211B9E84}"/>
              </a:ext>
            </a:extLst>
          </p:cNvPr>
          <p:cNvSpPr>
            <a:spLocks noGrp="1"/>
          </p:cNvSpPr>
          <p:nvPr>
            <p:ph type="title"/>
          </p:nvPr>
        </p:nvSpPr>
        <p:spPr/>
        <p:txBody>
          <a:bodyPr/>
          <a:lstStyle/>
          <a:p>
            <a:r>
              <a:rPr lang="en-US"/>
              <a:t>Python Functions and Modules</a:t>
            </a:r>
          </a:p>
        </p:txBody>
      </p:sp>
      <p:grpSp>
        <p:nvGrpSpPr>
          <p:cNvPr id="18" name="组合 17">
            <a:extLst>
              <a:ext uri="{FF2B5EF4-FFF2-40B4-BE49-F238E27FC236}">
                <a16:creationId xmlns:a16="http://schemas.microsoft.com/office/drawing/2014/main" id="{C6C897B5-B6B5-4AE7-8FB7-1BDE536DD7EE}"/>
              </a:ext>
            </a:extLst>
          </p:cNvPr>
          <p:cNvGrpSpPr/>
          <p:nvPr/>
        </p:nvGrpSpPr>
        <p:grpSpPr>
          <a:xfrm>
            <a:off x="2285890" y="5824757"/>
            <a:ext cx="3747712" cy="369332"/>
            <a:chOff x="1703146" y="5657674"/>
            <a:chExt cx="3379980" cy="369332"/>
          </a:xfrm>
        </p:grpSpPr>
        <p:sp>
          <p:nvSpPr>
            <p:cNvPr id="19" name="文本框 18">
              <a:extLst>
                <a:ext uri="{FF2B5EF4-FFF2-40B4-BE49-F238E27FC236}">
                  <a16:creationId xmlns:a16="http://schemas.microsoft.com/office/drawing/2014/main" id="{2B0AAEE5-F8D7-402A-8218-C7742BA4DDE7}"/>
                </a:ext>
              </a:extLst>
            </p:cNvPr>
            <p:cNvSpPr txBox="1"/>
            <p:nvPr/>
          </p:nvSpPr>
          <p:spPr>
            <a:xfrm>
              <a:off x="2025879" y="5657674"/>
              <a:ext cx="3057247" cy="369332"/>
            </a:xfrm>
            <a:prstGeom prst="rect">
              <a:avLst/>
            </a:prstGeom>
            <a:noFill/>
          </p:spPr>
          <p:txBody>
            <a:bodyPr wrap="square" rtlCol="0">
              <a:noAutofit/>
            </a:bodyPr>
            <a:lstStyle/>
            <a:p>
              <a:pPr fontAlgn="ctr"/>
              <a:r>
                <a:rPr lang="en-US" dirty="0">
                  <a:latin typeface="Huawei Sans" panose="020C0503030203020204" pitchFamily="34" charset="0"/>
                </a:rPr>
                <a:t>Write a Python file (.</a:t>
              </a:r>
              <a:r>
                <a:rPr lang="en-US" dirty="0" err="1">
                  <a:latin typeface="Huawei Sans" panose="020C0503030203020204" pitchFamily="34" charset="0"/>
                </a:rPr>
                <a:t>py</a:t>
              </a:r>
              <a:r>
                <a:rPr lang="en-US" dirty="0">
                  <a:latin typeface="Huawei Sans" panose="020C0503030203020204" pitchFamily="34" charset="0"/>
                </a:rPr>
                <a:t>).</a:t>
              </a:r>
            </a:p>
          </p:txBody>
        </p:sp>
        <p:sp>
          <p:nvSpPr>
            <p:cNvPr id="21" name="Oval 4">
              <a:extLst>
                <a:ext uri="{FF2B5EF4-FFF2-40B4-BE49-F238E27FC236}">
                  <a16:creationId xmlns:a16="http://schemas.microsoft.com/office/drawing/2014/main" id="{F534CE0A-3DAD-4A0E-9C73-DFDDBA567A08}"/>
                </a:ext>
              </a:extLst>
            </p:cNvPr>
            <p:cNvSpPr>
              <a:spLocks noChangeAspect="1"/>
            </p:cNvSpPr>
            <p:nvPr/>
          </p:nvSpPr>
          <p:spPr>
            <a:xfrm>
              <a:off x="1703146" y="569415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rPr>
                <a:t>1</a:t>
              </a:r>
            </a:p>
          </p:txBody>
        </p:sp>
      </p:grpSp>
      <p:grpSp>
        <p:nvGrpSpPr>
          <p:cNvPr id="24" name="组合 23">
            <a:extLst>
              <a:ext uri="{FF2B5EF4-FFF2-40B4-BE49-F238E27FC236}">
                <a16:creationId xmlns:a16="http://schemas.microsoft.com/office/drawing/2014/main" id="{4B5D14D1-4CDF-4B84-9240-A6A9FF35B3D0}"/>
              </a:ext>
            </a:extLst>
          </p:cNvPr>
          <p:cNvGrpSpPr/>
          <p:nvPr/>
        </p:nvGrpSpPr>
        <p:grpSpPr>
          <a:xfrm>
            <a:off x="6961959" y="3316567"/>
            <a:ext cx="3831226" cy="1234900"/>
            <a:chOff x="1838809" y="2964144"/>
            <a:chExt cx="4031836" cy="1234900"/>
          </a:xfrm>
        </p:grpSpPr>
        <p:sp>
          <p:nvSpPr>
            <p:cNvPr id="26" name="矩形 25">
              <a:extLst>
                <a:ext uri="{FF2B5EF4-FFF2-40B4-BE49-F238E27FC236}">
                  <a16:creationId xmlns:a16="http://schemas.microsoft.com/office/drawing/2014/main" id="{64CF6EE1-EF3F-4C9A-A2E6-38E4DF928FC2}"/>
                </a:ext>
              </a:extLst>
            </p:cNvPr>
            <p:cNvSpPr/>
            <p:nvPr/>
          </p:nvSpPr>
          <p:spPr>
            <a:xfrm>
              <a:off x="1838809" y="2964144"/>
              <a:ext cx="3413228" cy="1234900"/>
            </a:xfrm>
            <a:prstGeom prst="rect">
              <a:avLst/>
            </a:prstGeom>
            <a:solidFill>
              <a:srgbClr val="FFFFCC"/>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2" name="文本框 31">
              <a:extLst>
                <a:ext uri="{FF2B5EF4-FFF2-40B4-BE49-F238E27FC236}">
                  <a16:creationId xmlns:a16="http://schemas.microsoft.com/office/drawing/2014/main" id="{680D5674-1B4B-4668-B47F-7D2712E24DC8}"/>
                </a:ext>
              </a:extLst>
            </p:cNvPr>
            <p:cNvSpPr txBox="1"/>
            <p:nvPr/>
          </p:nvSpPr>
          <p:spPr>
            <a:xfrm>
              <a:off x="1852257" y="2978503"/>
              <a:ext cx="1799912" cy="369332"/>
            </a:xfrm>
            <a:prstGeom prst="rect">
              <a:avLst/>
            </a:prstGeom>
            <a:solidFill>
              <a:srgbClr val="FFD17D"/>
            </a:solidFill>
          </p:spPr>
          <p:txBody>
            <a:bodyPr wrap="square" rtlCol="0">
              <a:noAutofit/>
            </a:bodyPr>
            <a:lstStyle/>
            <a:p>
              <a:pPr fontAlgn="ctr"/>
              <a:r>
                <a:rPr lang="en-US">
                  <a:latin typeface="Huawei Sans" panose="020C0503030203020204" pitchFamily="34" charset="0"/>
                </a:rPr>
                <a:t>test.py</a:t>
              </a:r>
            </a:p>
          </p:txBody>
        </p:sp>
        <p:sp>
          <p:nvSpPr>
            <p:cNvPr id="33" name="文本框 32">
              <a:extLst>
                <a:ext uri="{FF2B5EF4-FFF2-40B4-BE49-F238E27FC236}">
                  <a16:creationId xmlns:a16="http://schemas.microsoft.com/office/drawing/2014/main" id="{A445D080-3E57-42CC-8715-7E2D410DD19F}"/>
                </a:ext>
              </a:extLst>
            </p:cNvPr>
            <p:cNvSpPr txBox="1"/>
            <p:nvPr/>
          </p:nvSpPr>
          <p:spPr>
            <a:xfrm>
              <a:off x="1863185" y="3368047"/>
              <a:ext cx="4007460" cy="830997"/>
            </a:xfrm>
            <a:prstGeom prst="rect">
              <a:avLst/>
            </a:prstGeom>
            <a:noFill/>
          </p:spPr>
          <p:txBody>
            <a:bodyPr wrap="square" rtlCol="0">
              <a:noAutofit/>
            </a:bodyPr>
            <a:lstStyle/>
            <a:p>
              <a:pPr fontAlgn="ctr"/>
              <a:r>
                <a:rPr lang="en-US" sz="1600" dirty="0">
                  <a:latin typeface="Huawei Sans" panose="020C0503030203020204" pitchFamily="34" charset="0"/>
                </a:rPr>
                <a:t>import </a:t>
              </a:r>
              <a:r>
                <a:rPr lang="en-US" sz="1600" dirty="0">
                  <a:solidFill>
                    <a:srgbClr val="0070C0"/>
                  </a:solidFill>
                  <a:latin typeface="Huawei Sans" panose="020C0503030203020204" pitchFamily="34" charset="0"/>
                </a:rPr>
                <a:t>demo #Import a module.</a:t>
              </a:r>
            </a:p>
            <a:p>
              <a:pPr fontAlgn="ctr"/>
              <a:endParaRPr lang="en-US" altLang="zh-CN" sz="1600" dirty="0">
                <a:latin typeface="Huawei Sans" panose="020C0503030203020204" pitchFamily="34" charset="0"/>
              </a:endParaRPr>
            </a:p>
            <a:p>
              <a:pPr fontAlgn="ctr"/>
              <a:r>
                <a:rPr lang="en-US" sz="1600" dirty="0" err="1">
                  <a:solidFill>
                    <a:srgbClr val="C00000"/>
                  </a:solidFill>
                  <a:latin typeface="Huawei Sans" panose="020C0503030203020204" pitchFamily="34" charset="0"/>
                </a:rPr>
                <a:t>demo.sit</a:t>
              </a:r>
              <a:r>
                <a:rPr lang="en-US" sz="1600" dirty="0">
                  <a:solidFill>
                    <a:srgbClr val="C00000"/>
                  </a:solidFill>
                  <a:latin typeface="Huawei Sans" panose="020C0503030203020204" pitchFamily="34" charset="0"/>
                </a:rPr>
                <a:t>()     #Call a function.</a:t>
              </a:r>
            </a:p>
          </p:txBody>
        </p:sp>
      </p:grpSp>
      <p:grpSp>
        <p:nvGrpSpPr>
          <p:cNvPr id="34" name="组合 33">
            <a:extLst>
              <a:ext uri="{FF2B5EF4-FFF2-40B4-BE49-F238E27FC236}">
                <a16:creationId xmlns:a16="http://schemas.microsoft.com/office/drawing/2014/main" id="{75BEC2E4-F0CB-4A8E-ABDA-92B26D35FD9A}"/>
              </a:ext>
            </a:extLst>
          </p:cNvPr>
          <p:cNvGrpSpPr/>
          <p:nvPr/>
        </p:nvGrpSpPr>
        <p:grpSpPr>
          <a:xfrm>
            <a:off x="6976774" y="5847764"/>
            <a:ext cx="2949800" cy="369332"/>
            <a:chOff x="8778752" y="5921773"/>
            <a:chExt cx="2949800" cy="369332"/>
          </a:xfrm>
        </p:grpSpPr>
        <p:sp>
          <p:nvSpPr>
            <p:cNvPr id="35" name="文本框 34">
              <a:extLst>
                <a:ext uri="{FF2B5EF4-FFF2-40B4-BE49-F238E27FC236}">
                  <a16:creationId xmlns:a16="http://schemas.microsoft.com/office/drawing/2014/main" id="{719FB892-44CD-4872-8E84-4BD7A7DFCDA8}"/>
                </a:ext>
              </a:extLst>
            </p:cNvPr>
            <p:cNvSpPr txBox="1"/>
            <p:nvPr/>
          </p:nvSpPr>
          <p:spPr>
            <a:xfrm>
              <a:off x="9101485" y="5921773"/>
              <a:ext cx="2627067" cy="369332"/>
            </a:xfrm>
            <a:prstGeom prst="rect">
              <a:avLst/>
            </a:prstGeom>
            <a:noFill/>
          </p:spPr>
          <p:txBody>
            <a:bodyPr wrap="square" rtlCol="0">
              <a:noAutofit/>
            </a:bodyPr>
            <a:lstStyle/>
            <a:p>
              <a:pPr fontAlgn="ctr"/>
              <a:r>
                <a:rPr lang="en-US" dirty="0">
                  <a:latin typeface="Huawei Sans" panose="020C0503030203020204" pitchFamily="34" charset="0"/>
                </a:rPr>
                <a:t>Import a module.</a:t>
              </a:r>
            </a:p>
          </p:txBody>
        </p:sp>
        <p:sp>
          <p:nvSpPr>
            <p:cNvPr id="36" name="Oval 4">
              <a:extLst>
                <a:ext uri="{FF2B5EF4-FFF2-40B4-BE49-F238E27FC236}">
                  <a16:creationId xmlns:a16="http://schemas.microsoft.com/office/drawing/2014/main" id="{4FD8C827-91AD-41C2-A9BE-FC7CE9E1CE69}"/>
                </a:ext>
              </a:extLst>
            </p:cNvPr>
            <p:cNvSpPr>
              <a:spLocks noChangeAspect="1"/>
            </p:cNvSpPr>
            <p:nvPr/>
          </p:nvSpPr>
          <p:spPr>
            <a:xfrm>
              <a:off x="8778752" y="595825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rPr>
                <a:t>2</a:t>
              </a:r>
            </a:p>
          </p:txBody>
        </p:sp>
      </p:grpSp>
      <p:sp>
        <p:nvSpPr>
          <p:cNvPr id="37" name="文本框 36">
            <a:extLst>
              <a:ext uri="{FF2B5EF4-FFF2-40B4-BE49-F238E27FC236}">
                <a16:creationId xmlns:a16="http://schemas.microsoft.com/office/drawing/2014/main" id="{49233722-49DF-4053-9F11-C7B822C8FC0D}"/>
              </a:ext>
            </a:extLst>
          </p:cNvPr>
          <p:cNvSpPr txBox="1"/>
          <p:nvPr/>
        </p:nvSpPr>
        <p:spPr>
          <a:xfrm>
            <a:off x="6931842" y="4686889"/>
            <a:ext cx="2097858" cy="369332"/>
          </a:xfrm>
          <a:prstGeom prst="rect">
            <a:avLst/>
          </a:prstGeom>
          <a:noFill/>
        </p:spPr>
        <p:txBody>
          <a:bodyPr wrap="square" rtlCol="0">
            <a:noAutofit/>
          </a:bodyPr>
          <a:lstStyle/>
          <a:p>
            <a:pPr fontAlgn="ctr"/>
            <a:r>
              <a:rPr lang="en-US" dirty="0">
                <a:solidFill>
                  <a:srgbClr val="00B0F0"/>
                </a:solidFill>
                <a:latin typeface="Huawei Sans" panose="020C0503030203020204" pitchFamily="34" charset="0"/>
              </a:rPr>
              <a:t>Execution result:</a:t>
            </a:r>
          </a:p>
        </p:txBody>
      </p:sp>
      <p:sp>
        <p:nvSpPr>
          <p:cNvPr id="38" name="文本框 37">
            <a:extLst>
              <a:ext uri="{FF2B5EF4-FFF2-40B4-BE49-F238E27FC236}">
                <a16:creationId xmlns:a16="http://schemas.microsoft.com/office/drawing/2014/main" id="{1CFA8698-F007-4137-BAD5-1A82C963661A}"/>
              </a:ext>
            </a:extLst>
          </p:cNvPr>
          <p:cNvSpPr txBox="1"/>
          <p:nvPr/>
        </p:nvSpPr>
        <p:spPr>
          <a:xfrm>
            <a:off x="7013350" y="5120110"/>
            <a:ext cx="2178472" cy="584775"/>
          </a:xfrm>
          <a:prstGeom prst="rect">
            <a:avLst/>
          </a:prstGeom>
          <a:solidFill>
            <a:srgbClr val="F4FBFE"/>
          </a:solidFill>
          <a:ln>
            <a:solidFill>
              <a:srgbClr val="99DFF9"/>
            </a:solidFill>
          </a:ln>
        </p:spPr>
        <p:txBody>
          <a:bodyPr wrap="square" rtlCol="0">
            <a:noAutofit/>
          </a:bodyPr>
          <a:lstStyle>
            <a:defPPr>
              <a:defRPr lang="en-US"/>
            </a:defPPr>
            <a:lvl1pPr>
              <a:defRPr sz="1600"/>
            </a:lvl1pPr>
          </a:lstStyle>
          <a:p>
            <a:pPr fontAlgn="ctr"/>
            <a:r>
              <a:rPr lang="en-US">
                <a:latin typeface="Huawei Sans" panose="020C0503030203020204" pitchFamily="34" charset="0"/>
              </a:rPr>
              <a:t>A dog is now sitting.</a:t>
            </a:r>
          </a:p>
          <a:p>
            <a:pPr fontAlgn="ctr"/>
            <a:r>
              <a:rPr lang="en-US">
                <a:latin typeface="Huawei Sans" panose="020C0503030203020204" pitchFamily="34" charset="0"/>
              </a:rPr>
              <a:t>A dog is now sitting.</a:t>
            </a:r>
          </a:p>
        </p:txBody>
      </p:sp>
      <p:grpSp>
        <p:nvGrpSpPr>
          <p:cNvPr id="39" name="组合 38">
            <a:extLst>
              <a:ext uri="{FF2B5EF4-FFF2-40B4-BE49-F238E27FC236}">
                <a16:creationId xmlns:a16="http://schemas.microsoft.com/office/drawing/2014/main" id="{B94CCFD9-1DA1-4E0B-B181-3E5F0A17E4F7}"/>
              </a:ext>
            </a:extLst>
          </p:cNvPr>
          <p:cNvGrpSpPr/>
          <p:nvPr/>
        </p:nvGrpSpPr>
        <p:grpSpPr>
          <a:xfrm>
            <a:off x="2158259" y="3311876"/>
            <a:ext cx="3911920" cy="2338926"/>
            <a:chOff x="1491759" y="2852739"/>
            <a:chExt cx="3911920" cy="2338926"/>
          </a:xfrm>
        </p:grpSpPr>
        <p:grpSp>
          <p:nvGrpSpPr>
            <p:cNvPr id="40" name="组合 39">
              <a:extLst>
                <a:ext uri="{FF2B5EF4-FFF2-40B4-BE49-F238E27FC236}">
                  <a16:creationId xmlns:a16="http://schemas.microsoft.com/office/drawing/2014/main" id="{08A4D89E-B942-43BB-BE8A-AD568CCCE7FF}"/>
                </a:ext>
              </a:extLst>
            </p:cNvPr>
            <p:cNvGrpSpPr/>
            <p:nvPr/>
          </p:nvGrpSpPr>
          <p:grpSpPr>
            <a:xfrm>
              <a:off x="1577445" y="2852739"/>
              <a:ext cx="3826234" cy="2338926"/>
              <a:chOff x="523635" y="3627099"/>
              <a:chExt cx="3826234" cy="2338926"/>
            </a:xfrm>
          </p:grpSpPr>
          <p:grpSp>
            <p:nvGrpSpPr>
              <p:cNvPr id="42" name="组合 41">
                <a:extLst>
                  <a:ext uri="{FF2B5EF4-FFF2-40B4-BE49-F238E27FC236}">
                    <a16:creationId xmlns:a16="http://schemas.microsoft.com/office/drawing/2014/main" id="{62EC8F17-3A5E-4264-BC08-8FF423854EA6}"/>
                  </a:ext>
                </a:extLst>
              </p:cNvPr>
              <p:cNvGrpSpPr/>
              <p:nvPr/>
            </p:nvGrpSpPr>
            <p:grpSpPr>
              <a:xfrm>
                <a:off x="523635" y="3627099"/>
                <a:ext cx="3826234" cy="1478636"/>
                <a:chOff x="1838811" y="2964145"/>
                <a:chExt cx="3659455" cy="1478636"/>
              </a:xfrm>
            </p:grpSpPr>
            <p:sp>
              <p:nvSpPr>
                <p:cNvPr id="44" name="矩形 43">
                  <a:extLst>
                    <a:ext uri="{FF2B5EF4-FFF2-40B4-BE49-F238E27FC236}">
                      <a16:creationId xmlns:a16="http://schemas.microsoft.com/office/drawing/2014/main" id="{2C855C2D-6F25-4FBF-A944-0072B425D3F3}"/>
                    </a:ext>
                  </a:extLst>
                </p:cNvPr>
                <p:cNvSpPr/>
                <p:nvPr/>
              </p:nvSpPr>
              <p:spPr>
                <a:xfrm>
                  <a:off x="1838811" y="2964145"/>
                  <a:ext cx="2926032" cy="1459343"/>
                </a:xfrm>
                <a:prstGeom prst="rect">
                  <a:avLst/>
                </a:prstGeom>
                <a:solidFill>
                  <a:srgbClr val="FFFFCC"/>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5" name="文本框 44">
                  <a:extLst>
                    <a:ext uri="{FF2B5EF4-FFF2-40B4-BE49-F238E27FC236}">
                      <a16:creationId xmlns:a16="http://schemas.microsoft.com/office/drawing/2014/main" id="{3278740E-A9D4-43F5-B73F-C936DDD8EE87}"/>
                    </a:ext>
                  </a:extLst>
                </p:cNvPr>
                <p:cNvSpPr txBox="1"/>
                <p:nvPr/>
              </p:nvSpPr>
              <p:spPr>
                <a:xfrm>
                  <a:off x="1852257" y="2978503"/>
                  <a:ext cx="1799912" cy="369332"/>
                </a:xfrm>
                <a:prstGeom prst="rect">
                  <a:avLst/>
                </a:prstGeom>
                <a:solidFill>
                  <a:srgbClr val="FFD17D"/>
                </a:solidFill>
              </p:spPr>
              <p:txBody>
                <a:bodyPr wrap="square" rtlCol="0">
                  <a:noAutofit/>
                </a:bodyPr>
                <a:lstStyle/>
                <a:p>
                  <a:pPr fontAlgn="ctr"/>
                  <a:r>
                    <a:rPr lang="en-US" dirty="0">
                      <a:solidFill>
                        <a:srgbClr val="0070C0"/>
                      </a:solidFill>
                      <a:latin typeface="Huawei Sans" panose="020C0503030203020204" pitchFamily="34" charset="0"/>
                    </a:rPr>
                    <a:t>demo</a:t>
                  </a:r>
                  <a:r>
                    <a:rPr lang="en-US" dirty="0">
                      <a:latin typeface="Huawei Sans" panose="020C0503030203020204" pitchFamily="34" charset="0"/>
                    </a:rPr>
                    <a:t>.py</a:t>
                  </a:r>
                </a:p>
              </p:txBody>
            </p:sp>
            <p:sp>
              <p:nvSpPr>
                <p:cNvPr id="46" name="文本框 45">
                  <a:extLst>
                    <a:ext uri="{FF2B5EF4-FFF2-40B4-BE49-F238E27FC236}">
                      <a16:creationId xmlns:a16="http://schemas.microsoft.com/office/drawing/2014/main" id="{6C51859B-012E-4072-BE20-A2F22ED58541}"/>
                    </a:ext>
                  </a:extLst>
                </p:cNvPr>
                <p:cNvSpPr txBox="1"/>
                <p:nvPr/>
              </p:nvSpPr>
              <p:spPr>
                <a:xfrm>
                  <a:off x="1860267" y="3365563"/>
                  <a:ext cx="3637999" cy="1077218"/>
                </a:xfrm>
                <a:prstGeom prst="rect">
                  <a:avLst/>
                </a:prstGeom>
                <a:noFill/>
              </p:spPr>
              <p:txBody>
                <a:bodyPr wrap="square" rtlCol="0">
                  <a:noAutofit/>
                </a:bodyPr>
                <a:lstStyle/>
                <a:p>
                  <a:pPr fontAlgn="ctr"/>
                  <a:r>
                    <a:rPr lang="en-US" sz="1600" dirty="0" err="1">
                      <a:solidFill>
                        <a:srgbClr val="C00000"/>
                      </a:solidFill>
                      <a:latin typeface="Huawei Sans" panose="020C0503030203020204" pitchFamily="34" charset="0"/>
                    </a:rPr>
                    <a:t>def</a:t>
                  </a:r>
                  <a:r>
                    <a:rPr lang="en-US" sz="1600" dirty="0">
                      <a:solidFill>
                        <a:srgbClr val="C00000"/>
                      </a:solidFill>
                      <a:latin typeface="Huawei Sans" panose="020C0503030203020204" pitchFamily="34" charset="0"/>
                    </a:rPr>
                    <a:t> sit(): #Define a function.</a:t>
                  </a:r>
                </a:p>
                <a:p>
                  <a:pPr fontAlgn="ctr"/>
                  <a:r>
                    <a:rPr lang="en-US" sz="1600" dirty="0">
                      <a:solidFill>
                        <a:srgbClr val="C00000"/>
                      </a:solidFill>
                      <a:latin typeface="Huawei Sans" panose="020C0503030203020204" pitchFamily="34" charset="0"/>
                    </a:rPr>
                    <a:t>    </a:t>
                  </a:r>
                  <a:r>
                    <a:rPr lang="en-US" sz="1600" dirty="0">
                      <a:latin typeface="Huawei Sans" panose="020C0503030203020204" pitchFamily="34" charset="0"/>
                    </a:rPr>
                    <a:t>print ('A dog is now sitting’)</a:t>
                  </a:r>
                </a:p>
                <a:p>
                  <a:pPr fontAlgn="ctr"/>
                  <a:endParaRPr lang="en-US" altLang="zh-CN" sz="1600" dirty="0">
                    <a:latin typeface="Huawei Sans" panose="020C0503030203020204" pitchFamily="34" charset="0"/>
                  </a:endParaRPr>
                </a:p>
                <a:p>
                  <a:pPr fontAlgn="ctr"/>
                  <a:r>
                    <a:rPr lang="en-US" sz="1600" dirty="0">
                      <a:latin typeface="Huawei Sans" panose="020C0503030203020204" pitchFamily="34" charset="0"/>
                    </a:rPr>
                    <a:t>sit() #Call a function.</a:t>
                  </a:r>
                </a:p>
              </p:txBody>
            </p:sp>
          </p:grpSp>
          <p:sp>
            <p:nvSpPr>
              <p:cNvPr id="43" name="文本框 42">
                <a:extLst>
                  <a:ext uri="{FF2B5EF4-FFF2-40B4-BE49-F238E27FC236}">
                    <a16:creationId xmlns:a16="http://schemas.microsoft.com/office/drawing/2014/main" id="{C92D53E2-E0EE-43C7-BA36-8454A0EC8A08}"/>
                  </a:ext>
                </a:extLst>
              </p:cNvPr>
              <p:cNvSpPr txBox="1"/>
              <p:nvPr/>
            </p:nvSpPr>
            <p:spPr>
              <a:xfrm>
                <a:off x="537694" y="5627471"/>
                <a:ext cx="2313996" cy="338554"/>
              </a:xfrm>
              <a:prstGeom prst="rect">
                <a:avLst/>
              </a:prstGeom>
              <a:solidFill>
                <a:srgbClr val="F4FBFE"/>
              </a:solidFill>
              <a:ln>
                <a:solidFill>
                  <a:srgbClr val="00B0F0"/>
                </a:solidFill>
              </a:ln>
            </p:spPr>
            <p:txBody>
              <a:bodyPr wrap="square" rtlCol="0">
                <a:noAutofit/>
              </a:bodyPr>
              <a:lstStyle>
                <a:defPPr>
                  <a:defRPr lang="en-US"/>
                </a:defPPr>
              </a:lstStyle>
              <a:p>
                <a:pPr fontAlgn="ctr"/>
                <a:r>
                  <a:rPr lang="en-US" sz="1600" dirty="0">
                    <a:latin typeface="Huawei Sans" panose="020C0503030203020204" pitchFamily="34" charset="0"/>
                  </a:rPr>
                  <a:t>A dog is now sitting.</a:t>
                </a:r>
              </a:p>
            </p:txBody>
          </p:sp>
        </p:grpSp>
        <p:sp>
          <p:nvSpPr>
            <p:cNvPr id="41" name="文本框 40">
              <a:extLst>
                <a:ext uri="{FF2B5EF4-FFF2-40B4-BE49-F238E27FC236}">
                  <a16:creationId xmlns:a16="http://schemas.microsoft.com/office/drawing/2014/main" id="{F59881D1-0997-46B1-984E-70C6E7AB623E}"/>
                </a:ext>
              </a:extLst>
            </p:cNvPr>
            <p:cNvSpPr txBox="1"/>
            <p:nvPr/>
          </p:nvSpPr>
          <p:spPr>
            <a:xfrm>
              <a:off x="1491759" y="4382101"/>
              <a:ext cx="1981688" cy="369332"/>
            </a:xfrm>
            <a:prstGeom prst="rect">
              <a:avLst/>
            </a:prstGeom>
            <a:noFill/>
          </p:spPr>
          <p:txBody>
            <a:bodyPr wrap="square" rtlCol="0">
              <a:noAutofit/>
            </a:bodyPr>
            <a:lstStyle/>
            <a:p>
              <a:pPr fontAlgn="ctr"/>
              <a:r>
                <a:rPr lang="en-US" dirty="0">
                  <a:solidFill>
                    <a:srgbClr val="00B0F0"/>
                  </a:solidFill>
                  <a:latin typeface="Huawei Sans" panose="020C0503030203020204" pitchFamily="34" charset="0"/>
                </a:rPr>
                <a:t>Execution result:</a:t>
              </a:r>
            </a:p>
          </p:txBody>
        </p:sp>
      </p:grpSp>
    </p:spTree>
    <p:extLst>
      <p:ext uri="{BB962C8B-B14F-4D97-AF65-F5344CB8AC3E}">
        <p14:creationId xmlns:p14="http://schemas.microsoft.com/office/powerpoint/2010/main" val="41942227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1171124"/>
          </a:xfrm>
        </p:spPr>
        <p:txBody>
          <a:bodyPr/>
          <a:lstStyle/>
          <a:p>
            <a:r>
              <a:rPr lang="en-US" altLang="zh-CN" sz="1600" dirty="0"/>
              <a:t>A class is a collection of properties and methods that are the same. The class keyword is used to define a class.</a:t>
            </a:r>
          </a:p>
          <a:p>
            <a:r>
              <a:rPr lang="en-US" altLang="zh-CN" sz="1600" dirty="0"/>
              <a:t>The function of an instantiated class is called a method. When you define a method, </a:t>
            </a:r>
            <a:r>
              <a:rPr lang="en-US" altLang="zh-CN" sz="1600"/>
              <a:t>a method </a:t>
            </a:r>
            <a:r>
              <a:rPr lang="en-US" altLang="zh-CN" sz="1600" dirty="0"/>
              <a:t>must carry the </a:t>
            </a:r>
            <a:r>
              <a:rPr lang="en-US" altLang="zh-CN" sz="1600" b="1" dirty="0"/>
              <a:t>self </a:t>
            </a:r>
            <a:r>
              <a:rPr lang="en-US" altLang="zh-CN" sz="1600" dirty="0"/>
              <a:t>keyword, which indicates the instance of the class.</a:t>
            </a:r>
          </a:p>
          <a:p>
            <a:endParaRPr lang="zh-CN" altLang="en-US" sz="1600" dirty="0"/>
          </a:p>
          <a:p>
            <a:endParaRPr lang="zh-CN" altLang="en-US" sz="1600" dirty="0"/>
          </a:p>
        </p:txBody>
      </p:sp>
      <p:sp>
        <p:nvSpPr>
          <p:cNvPr id="2" name="标题 1">
            <a:extLst>
              <a:ext uri="{FF2B5EF4-FFF2-40B4-BE49-F238E27FC236}">
                <a16:creationId xmlns:a16="http://schemas.microsoft.com/office/drawing/2014/main" id="{83390984-11AF-4BF0-A819-7FF6211B9E84}"/>
              </a:ext>
            </a:extLst>
          </p:cNvPr>
          <p:cNvSpPr>
            <a:spLocks noGrp="1"/>
          </p:cNvSpPr>
          <p:nvPr>
            <p:ph type="title"/>
          </p:nvPr>
        </p:nvSpPr>
        <p:spPr/>
        <p:txBody>
          <a:bodyPr/>
          <a:lstStyle/>
          <a:p>
            <a:r>
              <a:rPr lang="en-US"/>
              <a:t>Python Classes and Methods</a:t>
            </a:r>
          </a:p>
        </p:txBody>
      </p:sp>
      <p:grpSp>
        <p:nvGrpSpPr>
          <p:cNvPr id="27" name="组合 26">
            <a:extLst>
              <a:ext uri="{FF2B5EF4-FFF2-40B4-BE49-F238E27FC236}">
                <a16:creationId xmlns:a16="http://schemas.microsoft.com/office/drawing/2014/main" id="{2DE9D5AF-C2B6-4130-BDD4-D5A9F72BACD2}"/>
              </a:ext>
            </a:extLst>
          </p:cNvPr>
          <p:cNvGrpSpPr/>
          <p:nvPr/>
        </p:nvGrpSpPr>
        <p:grpSpPr>
          <a:xfrm>
            <a:off x="1402731" y="6047807"/>
            <a:ext cx="3379980" cy="369332"/>
            <a:chOff x="1703146" y="5657674"/>
            <a:chExt cx="3379980" cy="369332"/>
          </a:xfrm>
        </p:grpSpPr>
        <p:sp>
          <p:nvSpPr>
            <p:cNvPr id="28" name="文本框 27">
              <a:extLst>
                <a:ext uri="{FF2B5EF4-FFF2-40B4-BE49-F238E27FC236}">
                  <a16:creationId xmlns:a16="http://schemas.microsoft.com/office/drawing/2014/main" id="{63A457C3-6637-46E0-BE11-7AD7107069E6}"/>
                </a:ext>
              </a:extLst>
            </p:cNvPr>
            <p:cNvSpPr txBox="1"/>
            <p:nvPr/>
          </p:nvSpPr>
          <p:spPr>
            <a:xfrm>
              <a:off x="2025879" y="5657674"/>
              <a:ext cx="3057247" cy="369332"/>
            </a:xfrm>
            <a:prstGeom prst="rect">
              <a:avLst/>
            </a:prstGeom>
            <a:noFill/>
          </p:spPr>
          <p:txBody>
            <a:bodyPr wrap="square" rtlCol="0">
              <a:noAutofit/>
            </a:bodyPr>
            <a:lstStyle/>
            <a:p>
              <a:pPr fontAlgn="ctr"/>
              <a:r>
                <a:rPr lang="en-US" sz="1600" dirty="0">
                  <a:latin typeface="Huawei Sans" panose="020C0503030203020204" pitchFamily="34" charset="0"/>
                </a:rPr>
                <a:t>Write a Python file (.</a:t>
              </a:r>
              <a:r>
                <a:rPr lang="en-US" sz="1600" dirty="0" err="1">
                  <a:latin typeface="Huawei Sans" panose="020C0503030203020204" pitchFamily="34" charset="0"/>
                </a:rPr>
                <a:t>py</a:t>
              </a:r>
              <a:r>
                <a:rPr lang="en-US" sz="1600" dirty="0">
                  <a:latin typeface="Huawei Sans" panose="020C0503030203020204" pitchFamily="34" charset="0"/>
                </a:rPr>
                <a:t>).</a:t>
              </a:r>
            </a:p>
          </p:txBody>
        </p:sp>
        <p:sp>
          <p:nvSpPr>
            <p:cNvPr id="29" name="Oval 4">
              <a:extLst>
                <a:ext uri="{FF2B5EF4-FFF2-40B4-BE49-F238E27FC236}">
                  <a16:creationId xmlns:a16="http://schemas.microsoft.com/office/drawing/2014/main" id="{EE3C6416-CBF1-4DB4-A6B4-B8BB42762B2D}"/>
                </a:ext>
              </a:extLst>
            </p:cNvPr>
            <p:cNvSpPr>
              <a:spLocks noChangeAspect="1"/>
            </p:cNvSpPr>
            <p:nvPr/>
          </p:nvSpPr>
          <p:spPr>
            <a:xfrm>
              <a:off x="1703146" y="569415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1</a:t>
              </a:r>
            </a:p>
          </p:txBody>
        </p:sp>
      </p:grpSp>
      <p:grpSp>
        <p:nvGrpSpPr>
          <p:cNvPr id="35" name="组合 34">
            <a:extLst>
              <a:ext uri="{FF2B5EF4-FFF2-40B4-BE49-F238E27FC236}">
                <a16:creationId xmlns:a16="http://schemas.microsoft.com/office/drawing/2014/main" id="{F2498C69-3A91-4F38-838F-0CD730673E96}"/>
              </a:ext>
            </a:extLst>
          </p:cNvPr>
          <p:cNvGrpSpPr/>
          <p:nvPr/>
        </p:nvGrpSpPr>
        <p:grpSpPr>
          <a:xfrm>
            <a:off x="7133957" y="6014043"/>
            <a:ext cx="2317190" cy="369332"/>
            <a:chOff x="8778752" y="5921773"/>
            <a:chExt cx="2317190" cy="369332"/>
          </a:xfrm>
        </p:grpSpPr>
        <p:sp>
          <p:nvSpPr>
            <p:cNvPr id="36" name="文本框 35">
              <a:extLst>
                <a:ext uri="{FF2B5EF4-FFF2-40B4-BE49-F238E27FC236}">
                  <a16:creationId xmlns:a16="http://schemas.microsoft.com/office/drawing/2014/main" id="{477C30C8-EFA7-4C84-8C10-D8125198116B}"/>
                </a:ext>
              </a:extLst>
            </p:cNvPr>
            <p:cNvSpPr txBox="1"/>
            <p:nvPr/>
          </p:nvSpPr>
          <p:spPr>
            <a:xfrm>
              <a:off x="9101485" y="5921773"/>
              <a:ext cx="1994457" cy="369332"/>
            </a:xfrm>
            <a:prstGeom prst="rect">
              <a:avLst/>
            </a:prstGeom>
            <a:noFill/>
          </p:spPr>
          <p:txBody>
            <a:bodyPr wrap="square" rtlCol="0">
              <a:noAutofit/>
            </a:bodyPr>
            <a:lstStyle/>
            <a:p>
              <a:pPr fontAlgn="ctr"/>
              <a:r>
                <a:rPr lang="en-US" sz="1600" dirty="0">
                  <a:latin typeface="Huawei Sans" panose="020C0503030203020204" pitchFamily="34" charset="0"/>
                </a:rPr>
                <a:t>Import a module.</a:t>
              </a:r>
            </a:p>
          </p:txBody>
        </p:sp>
        <p:sp>
          <p:nvSpPr>
            <p:cNvPr id="37" name="Oval 4">
              <a:extLst>
                <a:ext uri="{FF2B5EF4-FFF2-40B4-BE49-F238E27FC236}">
                  <a16:creationId xmlns:a16="http://schemas.microsoft.com/office/drawing/2014/main" id="{AB63EF50-246D-4407-A48B-D816D36DCA73}"/>
                </a:ext>
              </a:extLst>
            </p:cNvPr>
            <p:cNvSpPr>
              <a:spLocks noChangeAspect="1"/>
            </p:cNvSpPr>
            <p:nvPr/>
          </p:nvSpPr>
          <p:spPr>
            <a:xfrm>
              <a:off x="8778752" y="595825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2</a:t>
              </a:r>
            </a:p>
          </p:txBody>
        </p:sp>
      </p:grpSp>
      <p:grpSp>
        <p:nvGrpSpPr>
          <p:cNvPr id="3" name="组合 2">
            <a:extLst>
              <a:ext uri="{FF2B5EF4-FFF2-40B4-BE49-F238E27FC236}">
                <a16:creationId xmlns:a16="http://schemas.microsoft.com/office/drawing/2014/main" id="{4CFA5915-5756-42B7-9DD0-117C91CE2511}"/>
              </a:ext>
            </a:extLst>
          </p:cNvPr>
          <p:cNvGrpSpPr/>
          <p:nvPr/>
        </p:nvGrpSpPr>
        <p:grpSpPr>
          <a:xfrm>
            <a:off x="1302386" y="2413578"/>
            <a:ext cx="8856221" cy="3524856"/>
            <a:chOff x="1302387" y="2962596"/>
            <a:chExt cx="8450146" cy="2975837"/>
          </a:xfrm>
        </p:grpSpPr>
        <p:grpSp>
          <p:nvGrpSpPr>
            <p:cNvPr id="21" name="组合 20">
              <a:extLst>
                <a:ext uri="{FF2B5EF4-FFF2-40B4-BE49-F238E27FC236}">
                  <a16:creationId xmlns:a16="http://schemas.microsoft.com/office/drawing/2014/main" id="{EDA21463-C64D-4BE7-A9E6-DB45CEA24C72}"/>
                </a:ext>
              </a:extLst>
            </p:cNvPr>
            <p:cNvGrpSpPr/>
            <p:nvPr/>
          </p:nvGrpSpPr>
          <p:grpSpPr>
            <a:xfrm>
              <a:off x="1387932" y="2962596"/>
              <a:ext cx="5045529" cy="2203232"/>
              <a:chOff x="1838808" y="2964145"/>
              <a:chExt cx="4653576" cy="2203232"/>
            </a:xfrm>
          </p:grpSpPr>
          <p:sp>
            <p:nvSpPr>
              <p:cNvPr id="24" name="矩形 23">
                <a:extLst>
                  <a:ext uri="{FF2B5EF4-FFF2-40B4-BE49-F238E27FC236}">
                    <a16:creationId xmlns:a16="http://schemas.microsoft.com/office/drawing/2014/main" id="{DDD8CD4B-67B0-4E80-9FA6-06FE4F996370}"/>
                  </a:ext>
                </a:extLst>
              </p:cNvPr>
              <p:cNvSpPr/>
              <p:nvPr/>
            </p:nvSpPr>
            <p:spPr>
              <a:xfrm>
                <a:off x="1838808" y="2964145"/>
                <a:ext cx="4653575" cy="2203232"/>
              </a:xfrm>
              <a:prstGeom prst="rect">
                <a:avLst/>
              </a:prstGeom>
              <a:solidFill>
                <a:srgbClr val="FFFFCC"/>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500">
                  <a:latin typeface="Huawei Sans" panose="020C0503030203020204" pitchFamily="34" charset="0"/>
                </a:endParaRPr>
              </a:p>
            </p:txBody>
          </p:sp>
          <p:sp>
            <p:nvSpPr>
              <p:cNvPr id="25" name="文本框 24">
                <a:extLst>
                  <a:ext uri="{FF2B5EF4-FFF2-40B4-BE49-F238E27FC236}">
                    <a16:creationId xmlns:a16="http://schemas.microsoft.com/office/drawing/2014/main" id="{342D9BF8-3340-4FF3-B045-AEAE43FD6E68}"/>
                  </a:ext>
                </a:extLst>
              </p:cNvPr>
              <p:cNvSpPr txBox="1"/>
              <p:nvPr/>
            </p:nvSpPr>
            <p:spPr>
              <a:xfrm>
                <a:off x="1852257" y="2978503"/>
                <a:ext cx="1799912" cy="276999"/>
              </a:xfrm>
              <a:prstGeom prst="rect">
                <a:avLst/>
              </a:prstGeom>
              <a:solidFill>
                <a:srgbClr val="FFD17D"/>
              </a:solidFill>
            </p:spPr>
            <p:txBody>
              <a:bodyPr wrap="square" rtlCol="0">
                <a:noAutofit/>
              </a:bodyPr>
              <a:lstStyle/>
              <a:p>
                <a:pPr fontAlgn="ctr"/>
                <a:r>
                  <a:rPr lang="en-US" sz="1500">
                    <a:latin typeface="Huawei Sans" panose="020C0503030203020204" pitchFamily="34" charset="0"/>
                  </a:rPr>
                  <a:t>demo.py</a:t>
                </a:r>
              </a:p>
            </p:txBody>
          </p:sp>
          <p:sp>
            <p:nvSpPr>
              <p:cNvPr id="26" name="文本框 25">
                <a:extLst>
                  <a:ext uri="{FF2B5EF4-FFF2-40B4-BE49-F238E27FC236}">
                    <a16:creationId xmlns:a16="http://schemas.microsoft.com/office/drawing/2014/main" id="{2E1EE8A2-DB4F-48F4-A00F-E4E9D6A0AD00}"/>
                  </a:ext>
                </a:extLst>
              </p:cNvPr>
              <p:cNvSpPr txBox="1"/>
              <p:nvPr/>
            </p:nvSpPr>
            <p:spPr>
              <a:xfrm>
                <a:off x="1838809" y="3214020"/>
                <a:ext cx="4653575" cy="1569660"/>
              </a:xfrm>
              <a:prstGeom prst="rect">
                <a:avLst/>
              </a:prstGeom>
              <a:noFill/>
            </p:spPr>
            <p:txBody>
              <a:bodyPr wrap="square" rtlCol="0">
                <a:noAutofit/>
              </a:bodyPr>
              <a:lstStyle/>
              <a:p>
                <a:pPr fontAlgn="ctr">
                  <a:lnSpc>
                    <a:spcPct val="120000"/>
                  </a:lnSpc>
                </a:pPr>
                <a:r>
                  <a:rPr lang="en-US" sz="1500" dirty="0">
                    <a:solidFill>
                      <a:srgbClr val="C00000"/>
                    </a:solidFill>
                    <a:latin typeface="Huawei Sans" panose="020C0503030203020204" pitchFamily="34" charset="0"/>
                  </a:rPr>
                  <a:t>class Dog(): #Define a class.</a:t>
                </a:r>
              </a:p>
              <a:p>
                <a:pPr fontAlgn="ctr">
                  <a:lnSpc>
                    <a:spcPct val="120000"/>
                  </a:lnSpc>
                </a:pPr>
                <a:r>
                  <a:rPr lang="en-US" sz="1500" dirty="0">
                    <a:latin typeface="Huawei Sans" panose="020C0503030203020204" pitchFamily="34" charset="0"/>
                  </a:rPr>
                  <a:t>    </a:t>
                </a:r>
                <a:r>
                  <a:rPr lang="en-US" sz="1500" dirty="0" err="1">
                    <a:solidFill>
                      <a:srgbClr val="00B050"/>
                    </a:solidFill>
                    <a:latin typeface="Huawei Sans" panose="020C0503030203020204" pitchFamily="34" charset="0"/>
                  </a:rPr>
                  <a:t>def</a:t>
                </a:r>
                <a:r>
                  <a:rPr lang="en-US" sz="1500" dirty="0">
                    <a:solidFill>
                      <a:srgbClr val="00B050"/>
                    </a:solidFill>
                    <a:latin typeface="Huawei Sans" panose="020C0503030203020204" pitchFamily="34" charset="0"/>
                  </a:rPr>
                  <a:t> sit(self):  #Define </a:t>
                </a:r>
                <a:r>
                  <a:rPr lang="en-US" sz="1500">
                    <a:solidFill>
                      <a:srgbClr val="00B050"/>
                    </a:solidFill>
                    <a:latin typeface="Huawei Sans" panose="020C0503030203020204" pitchFamily="34" charset="0"/>
                  </a:rPr>
                  <a:t>a function</a:t>
                </a:r>
                <a:endParaRPr lang="en-US" sz="1500" dirty="0">
                  <a:solidFill>
                    <a:srgbClr val="00B050"/>
                  </a:solidFill>
                  <a:latin typeface="Huawei Sans" panose="020C0503030203020204" pitchFamily="34" charset="0"/>
                </a:endParaRPr>
              </a:p>
              <a:p>
                <a:pPr fontAlgn="ctr">
                  <a:lnSpc>
                    <a:spcPct val="120000"/>
                  </a:lnSpc>
                </a:pPr>
                <a:r>
                  <a:rPr lang="en-US" sz="1500" dirty="0">
                    <a:latin typeface="Huawei Sans" panose="020C0503030203020204" pitchFamily="34" charset="0"/>
                  </a:rPr>
                  <a:t>        print(“A dog is now sitting.")</a:t>
                </a:r>
              </a:p>
              <a:p>
                <a:pPr fontAlgn="ctr">
                  <a:lnSpc>
                    <a:spcPct val="120000"/>
                  </a:lnSpc>
                </a:pPr>
                <a:endParaRPr lang="en-US" altLang="zh-CN" sz="1500" dirty="0">
                  <a:latin typeface="Huawei Sans" panose="020C0503030203020204" pitchFamily="34" charset="0"/>
                </a:endParaRPr>
              </a:p>
              <a:p>
                <a:pPr fontAlgn="ctr">
                  <a:lnSpc>
                    <a:spcPct val="120000"/>
                  </a:lnSpc>
                </a:pPr>
                <a:r>
                  <a:rPr lang="en-US" sz="1500" dirty="0">
                    <a:solidFill>
                      <a:srgbClr val="0070C0"/>
                    </a:solidFill>
                    <a:latin typeface="Huawei Sans" panose="020C0503030203020204" pitchFamily="34" charset="0"/>
                  </a:rPr>
                  <a:t>Richard</a:t>
                </a:r>
                <a:r>
                  <a:rPr lang="en-US" sz="1500" dirty="0">
                    <a:latin typeface="Huawei Sans" panose="020C0503030203020204" pitchFamily="34" charset="0"/>
                  </a:rPr>
                  <a:t> = Dog() #The class is instantiated.</a:t>
                </a:r>
              </a:p>
              <a:p>
                <a:pPr fontAlgn="ctr">
                  <a:lnSpc>
                    <a:spcPct val="120000"/>
                  </a:lnSpc>
                </a:pPr>
                <a:r>
                  <a:rPr lang="en-US" sz="1500" dirty="0">
                    <a:latin typeface="Huawei Sans" panose="020C0503030203020204" pitchFamily="34" charset="0"/>
                  </a:rPr>
                  <a:t>print (type(</a:t>
                </a:r>
                <a:r>
                  <a:rPr lang="en-US" sz="1500" dirty="0" err="1">
                    <a:solidFill>
                      <a:srgbClr val="0070C0"/>
                    </a:solidFill>
                    <a:latin typeface="Huawei Sans" panose="020C0503030203020204" pitchFamily="34" charset="0"/>
                  </a:rPr>
                  <a:t>Richard</a:t>
                </a:r>
                <a:r>
                  <a:rPr lang="en-US" sz="1500" dirty="0" err="1">
                    <a:latin typeface="Huawei Sans" panose="020C0503030203020204" pitchFamily="34" charset="0"/>
                  </a:rPr>
                  <a:t>.</a:t>
                </a:r>
                <a:r>
                  <a:rPr lang="en-US" sz="1500" dirty="0" err="1">
                    <a:solidFill>
                      <a:srgbClr val="2FBC6F"/>
                    </a:solidFill>
                    <a:latin typeface="Huawei Sans" panose="020C0503030203020204" pitchFamily="34" charset="0"/>
                  </a:rPr>
                  <a:t>sit</a:t>
                </a:r>
                <a:r>
                  <a:rPr lang="en-US" sz="1500" dirty="0">
                    <a:latin typeface="Huawei Sans" panose="020C0503030203020204" pitchFamily="34" charset="0"/>
                  </a:rPr>
                  <a:t>)) #The </a:t>
                </a:r>
                <a:r>
                  <a:rPr lang="en-US" sz="1500">
                    <a:latin typeface="Huawei Sans" panose="020C0503030203020204" pitchFamily="34" charset="0"/>
                  </a:rPr>
                  <a:t>function in </a:t>
                </a:r>
                <a:r>
                  <a:rPr lang="en-US" sz="1500" dirty="0">
                    <a:latin typeface="Huawei Sans" panose="020C0503030203020204" pitchFamily="34" charset="0"/>
                  </a:rPr>
                  <a:t>an </a:t>
                </a:r>
                <a:r>
                  <a:rPr lang="en-US" sz="1500">
                    <a:latin typeface="Huawei Sans" panose="020C0503030203020204" pitchFamily="34" charset="0"/>
                  </a:rPr>
                  <a:t>instantiated </a:t>
                </a:r>
                <a:r>
                  <a:rPr lang="en-US" altLang="zh-CN" sz="1500">
                    <a:latin typeface="Huawei Sans" panose="020C0503030203020204" pitchFamily="34" charset="0"/>
                  </a:rPr>
                  <a:t>class</a:t>
                </a:r>
                <a:r>
                  <a:rPr lang="en-US" sz="1500">
                    <a:latin typeface="Huawei Sans" panose="020C0503030203020204" pitchFamily="34" charset="0"/>
                  </a:rPr>
                  <a:t> </a:t>
                </a:r>
                <a:r>
                  <a:rPr lang="en-US" sz="1500" dirty="0">
                    <a:latin typeface="Huawei Sans" panose="020C0503030203020204" pitchFamily="34" charset="0"/>
                  </a:rPr>
                  <a:t>is called a method.</a:t>
                </a:r>
              </a:p>
              <a:p>
                <a:pPr fontAlgn="ctr">
                  <a:lnSpc>
                    <a:spcPct val="120000"/>
                  </a:lnSpc>
                </a:pPr>
                <a:r>
                  <a:rPr lang="en-US" sz="1500" dirty="0">
                    <a:latin typeface="Huawei Sans" panose="020C0503030203020204" pitchFamily="34" charset="0"/>
                  </a:rPr>
                  <a:t>print (type(</a:t>
                </a:r>
                <a:r>
                  <a:rPr lang="en-US" sz="1500" dirty="0" err="1">
                    <a:solidFill>
                      <a:srgbClr val="C00000"/>
                    </a:solidFill>
                    <a:latin typeface="Huawei Sans" panose="020C0503030203020204" pitchFamily="34" charset="0"/>
                  </a:rPr>
                  <a:t>Dog</a:t>
                </a:r>
                <a:r>
                  <a:rPr lang="en-US" sz="1500" dirty="0" err="1">
                    <a:latin typeface="Huawei Sans" panose="020C0503030203020204" pitchFamily="34" charset="0"/>
                  </a:rPr>
                  <a:t>.</a:t>
                </a:r>
                <a:r>
                  <a:rPr lang="en-US" sz="1500" dirty="0" err="1">
                    <a:solidFill>
                      <a:srgbClr val="2FBC6F"/>
                    </a:solidFill>
                    <a:latin typeface="Huawei Sans" panose="020C0503030203020204" pitchFamily="34" charset="0"/>
                  </a:rPr>
                  <a:t>sit</a:t>
                </a:r>
                <a:r>
                  <a:rPr lang="en-US" sz="1500" dirty="0">
                    <a:latin typeface="Huawei Sans" panose="020C0503030203020204" pitchFamily="34" charset="0"/>
                  </a:rPr>
                  <a:t>)) #The </a:t>
                </a:r>
                <a:r>
                  <a:rPr lang="en-US" altLang="zh-CN" sz="1500" dirty="0">
                    <a:latin typeface="Huawei Sans" panose="020C0503030203020204" pitchFamily="34" charset="0"/>
                  </a:rPr>
                  <a:t>type</a:t>
                </a:r>
                <a:r>
                  <a:rPr lang="en-US" sz="1500" dirty="0">
                    <a:latin typeface="Huawei Sans" panose="020C0503030203020204" pitchFamily="34" charset="0"/>
                  </a:rPr>
                  <a:t> is function.</a:t>
                </a:r>
              </a:p>
            </p:txBody>
          </p:sp>
        </p:grpSp>
        <p:grpSp>
          <p:nvGrpSpPr>
            <p:cNvPr id="30" name="组合 29">
              <a:extLst>
                <a:ext uri="{FF2B5EF4-FFF2-40B4-BE49-F238E27FC236}">
                  <a16:creationId xmlns:a16="http://schemas.microsoft.com/office/drawing/2014/main" id="{8E331FBE-794E-4418-85E1-5F8908747221}"/>
                </a:ext>
              </a:extLst>
            </p:cNvPr>
            <p:cNvGrpSpPr/>
            <p:nvPr/>
          </p:nvGrpSpPr>
          <p:grpSpPr>
            <a:xfrm>
              <a:off x="6782011" y="3289179"/>
              <a:ext cx="2970522" cy="1234900"/>
              <a:chOff x="1838809" y="2964144"/>
              <a:chExt cx="3126064" cy="1234900"/>
            </a:xfrm>
          </p:grpSpPr>
          <p:sp>
            <p:nvSpPr>
              <p:cNvPr id="31" name="矩形 30">
                <a:extLst>
                  <a:ext uri="{FF2B5EF4-FFF2-40B4-BE49-F238E27FC236}">
                    <a16:creationId xmlns:a16="http://schemas.microsoft.com/office/drawing/2014/main" id="{A4ADC6E5-DE6B-48CF-BDA9-3BD2DA825336}"/>
                  </a:ext>
                </a:extLst>
              </p:cNvPr>
              <p:cNvSpPr/>
              <p:nvPr/>
            </p:nvSpPr>
            <p:spPr>
              <a:xfrm>
                <a:off x="1838809" y="2964144"/>
                <a:ext cx="2882007" cy="1234900"/>
              </a:xfrm>
              <a:prstGeom prst="rect">
                <a:avLst/>
              </a:prstGeom>
              <a:solidFill>
                <a:srgbClr val="FFFFCC"/>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500">
                  <a:latin typeface="Huawei Sans" panose="020C0503030203020204" pitchFamily="34" charset="0"/>
                </a:endParaRPr>
              </a:p>
            </p:txBody>
          </p:sp>
          <p:sp>
            <p:nvSpPr>
              <p:cNvPr id="32" name="文本框 31">
                <a:extLst>
                  <a:ext uri="{FF2B5EF4-FFF2-40B4-BE49-F238E27FC236}">
                    <a16:creationId xmlns:a16="http://schemas.microsoft.com/office/drawing/2014/main" id="{D67F986A-476E-4FF8-B75E-CFF865074679}"/>
                  </a:ext>
                </a:extLst>
              </p:cNvPr>
              <p:cNvSpPr txBox="1"/>
              <p:nvPr/>
            </p:nvSpPr>
            <p:spPr>
              <a:xfrm>
                <a:off x="1852257" y="2978503"/>
                <a:ext cx="1799912" cy="276999"/>
              </a:xfrm>
              <a:prstGeom prst="rect">
                <a:avLst/>
              </a:prstGeom>
              <a:solidFill>
                <a:srgbClr val="FFD17D"/>
              </a:solidFill>
            </p:spPr>
            <p:txBody>
              <a:bodyPr wrap="square" rtlCol="0">
                <a:noAutofit/>
              </a:bodyPr>
              <a:lstStyle/>
              <a:p>
                <a:pPr fontAlgn="ctr"/>
                <a:r>
                  <a:rPr lang="en-US" sz="1500">
                    <a:latin typeface="Huawei Sans" panose="020C0503030203020204" pitchFamily="34" charset="0"/>
                  </a:rPr>
                  <a:t>test.py</a:t>
                </a:r>
              </a:p>
            </p:txBody>
          </p:sp>
          <p:sp>
            <p:nvSpPr>
              <p:cNvPr id="33" name="文本框 32">
                <a:extLst>
                  <a:ext uri="{FF2B5EF4-FFF2-40B4-BE49-F238E27FC236}">
                    <a16:creationId xmlns:a16="http://schemas.microsoft.com/office/drawing/2014/main" id="{D02C3B03-D1D2-406B-9F51-DCD61AC90ECE}"/>
                  </a:ext>
                </a:extLst>
              </p:cNvPr>
              <p:cNvSpPr txBox="1"/>
              <p:nvPr/>
            </p:nvSpPr>
            <p:spPr>
              <a:xfrm>
                <a:off x="1863186" y="3368047"/>
                <a:ext cx="3101687" cy="646331"/>
              </a:xfrm>
              <a:prstGeom prst="rect">
                <a:avLst/>
              </a:prstGeom>
              <a:noFill/>
            </p:spPr>
            <p:txBody>
              <a:bodyPr wrap="square" rtlCol="0">
                <a:noAutofit/>
              </a:bodyPr>
              <a:lstStyle/>
              <a:p>
                <a:pPr fontAlgn="ctr"/>
                <a:r>
                  <a:rPr lang="en-US" sz="1500" dirty="0">
                    <a:latin typeface="Huawei Sans" panose="020C0503030203020204" pitchFamily="34" charset="0"/>
                  </a:rPr>
                  <a:t>import </a:t>
                </a:r>
                <a:r>
                  <a:rPr lang="en-US" sz="1500" dirty="0">
                    <a:solidFill>
                      <a:srgbClr val="0070C0"/>
                    </a:solidFill>
                    <a:latin typeface="Huawei Sans" panose="020C0503030203020204" pitchFamily="34" charset="0"/>
                  </a:rPr>
                  <a:t>demo</a:t>
                </a:r>
              </a:p>
              <a:p>
                <a:pPr fontAlgn="ctr"/>
                <a:endParaRPr lang="en-US" altLang="zh-CN" sz="1500" dirty="0">
                  <a:latin typeface="Huawei Sans" panose="020C0503030203020204" pitchFamily="34" charset="0"/>
                </a:endParaRPr>
              </a:p>
              <a:p>
                <a:pPr fontAlgn="ctr"/>
                <a:r>
                  <a:rPr lang="en-US" sz="1500" dirty="0" err="1">
                    <a:latin typeface="Huawei Sans" panose="020C0503030203020204" pitchFamily="34" charset="0"/>
                  </a:rPr>
                  <a:t>demo.Dog.sit</a:t>
                </a:r>
                <a:endParaRPr lang="en-US" sz="1500" dirty="0">
                  <a:latin typeface="Huawei Sans" panose="020C0503030203020204" pitchFamily="34" charset="0"/>
                </a:endParaRPr>
              </a:p>
            </p:txBody>
          </p:sp>
        </p:grpSp>
        <p:sp>
          <p:nvSpPr>
            <p:cNvPr id="34" name="文本框 33">
              <a:extLst>
                <a:ext uri="{FF2B5EF4-FFF2-40B4-BE49-F238E27FC236}">
                  <a16:creationId xmlns:a16="http://schemas.microsoft.com/office/drawing/2014/main" id="{FCE12D28-1980-4C53-B157-0026C900A954}"/>
                </a:ext>
              </a:extLst>
            </p:cNvPr>
            <p:cNvSpPr txBox="1"/>
            <p:nvPr/>
          </p:nvSpPr>
          <p:spPr>
            <a:xfrm>
              <a:off x="1389642" y="5476768"/>
              <a:ext cx="1893037" cy="461665"/>
            </a:xfrm>
            <a:prstGeom prst="rect">
              <a:avLst/>
            </a:prstGeom>
            <a:solidFill>
              <a:srgbClr val="F4FBFE"/>
            </a:solidFill>
            <a:ln>
              <a:solidFill>
                <a:srgbClr val="00B0F0"/>
              </a:solidFill>
            </a:ln>
          </p:spPr>
          <p:txBody>
            <a:bodyPr wrap="square" rtlCol="0">
              <a:noAutofit/>
            </a:bodyPr>
            <a:lstStyle>
              <a:defPPr>
                <a:defRPr lang="en-US"/>
              </a:defPPr>
              <a:lvl1pPr>
                <a:defRPr sz="1600"/>
              </a:lvl1pPr>
            </a:lstStyle>
            <a:p>
              <a:pPr fontAlgn="ctr"/>
              <a:r>
                <a:rPr lang="en-US" sz="1500" dirty="0">
                  <a:latin typeface="Huawei Sans" panose="020C0503030203020204" pitchFamily="34" charset="0"/>
                </a:rPr>
                <a:t>&lt;class </a:t>
              </a:r>
              <a:r>
                <a:rPr lang="en-US" sz="1500" dirty="0">
                  <a:solidFill>
                    <a:srgbClr val="C00000"/>
                  </a:solidFill>
                  <a:latin typeface="Huawei Sans" panose="020C0503030203020204" pitchFamily="34" charset="0"/>
                </a:rPr>
                <a:t>'method'</a:t>
              </a:r>
              <a:r>
                <a:rPr lang="en-US" sz="1500" dirty="0">
                  <a:latin typeface="Huawei Sans" panose="020C0503030203020204" pitchFamily="34" charset="0"/>
                </a:rPr>
                <a:t>&gt;</a:t>
              </a:r>
            </a:p>
            <a:p>
              <a:pPr fontAlgn="ctr"/>
              <a:r>
                <a:rPr lang="en-US" sz="1500" dirty="0">
                  <a:latin typeface="Huawei Sans" panose="020C0503030203020204" pitchFamily="34" charset="0"/>
                </a:rPr>
                <a:t>&lt;class </a:t>
              </a:r>
              <a:r>
                <a:rPr lang="en-US" sz="1500" dirty="0">
                  <a:solidFill>
                    <a:srgbClr val="2FBC6F"/>
                  </a:solidFill>
                  <a:latin typeface="Huawei Sans" panose="020C0503030203020204" pitchFamily="34" charset="0"/>
                </a:rPr>
                <a:t>'function'</a:t>
              </a:r>
              <a:r>
                <a:rPr lang="en-US" sz="1500" dirty="0">
                  <a:latin typeface="Huawei Sans" panose="020C0503030203020204" pitchFamily="34" charset="0"/>
                </a:rPr>
                <a:t>&gt;</a:t>
              </a:r>
            </a:p>
          </p:txBody>
        </p:sp>
        <p:sp>
          <p:nvSpPr>
            <p:cNvPr id="38" name="文本框 37">
              <a:extLst>
                <a:ext uri="{FF2B5EF4-FFF2-40B4-BE49-F238E27FC236}">
                  <a16:creationId xmlns:a16="http://schemas.microsoft.com/office/drawing/2014/main" id="{C6CE9CC0-7F7B-4122-BACB-EFC29F64A6A6}"/>
                </a:ext>
              </a:extLst>
            </p:cNvPr>
            <p:cNvSpPr txBox="1"/>
            <p:nvPr/>
          </p:nvSpPr>
          <p:spPr>
            <a:xfrm>
              <a:off x="1302387" y="5194664"/>
              <a:ext cx="2834187" cy="276999"/>
            </a:xfrm>
            <a:prstGeom prst="rect">
              <a:avLst/>
            </a:prstGeom>
            <a:noFill/>
          </p:spPr>
          <p:txBody>
            <a:bodyPr wrap="square" rtlCol="0">
              <a:noAutofit/>
            </a:bodyPr>
            <a:lstStyle/>
            <a:p>
              <a:pPr fontAlgn="ctr"/>
              <a:r>
                <a:rPr lang="en-US" sz="1500" dirty="0">
                  <a:solidFill>
                    <a:srgbClr val="00B0F0"/>
                  </a:solidFill>
                  <a:latin typeface="Huawei Sans" panose="020C0503030203020204" pitchFamily="34" charset="0"/>
                </a:rPr>
                <a:t>Execution result:</a:t>
              </a:r>
            </a:p>
          </p:txBody>
        </p:sp>
        <p:sp>
          <p:nvSpPr>
            <p:cNvPr id="39" name="文本框 38">
              <a:extLst>
                <a:ext uri="{FF2B5EF4-FFF2-40B4-BE49-F238E27FC236}">
                  <a16:creationId xmlns:a16="http://schemas.microsoft.com/office/drawing/2014/main" id="{F3C9AF17-0C5C-461F-A8B7-B8F6DE7E5382}"/>
                </a:ext>
              </a:extLst>
            </p:cNvPr>
            <p:cNvSpPr txBox="1"/>
            <p:nvPr/>
          </p:nvSpPr>
          <p:spPr>
            <a:xfrm>
              <a:off x="6807968" y="5131359"/>
              <a:ext cx="2178472" cy="646331"/>
            </a:xfrm>
            <a:prstGeom prst="rect">
              <a:avLst/>
            </a:prstGeom>
            <a:solidFill>
              <a:srgbClr val="F4FBFE"/>
            </a:solidFill>
            <a:ln>
              <a:solidFill>
                <a:srgbClr val="00B0F0"/>
              </a:solidFill>
            </a:ln>
          </p:spPr>
          <p:txBody>
            <a:bodyPr wrap="square" rtlCol="0">
              <a:noAutofit/>
            </a:bodyPr>
            <a:lstStyle>
              <a:defPPr>
                <a:defRPr lang="en-US"/>
              </a:defPPr>
              <a:lvl1pPr>
                <a:defRPr sz="1600"/>
              </a:lvl1pPr>
            </a:lstStyle>
            <a:p>
              <a:pPr fontAlgn="ctr"/>
              <a:r>
                <a:rPr lang="en-US" sz="1500" dirty="0">
                  <a:latin typeface="Huawei Sans" panose="020C0503030203020204" pitchFamily="34" charset="0"/>
                </a:rPr>
                <a:t>A dog is now sitting.</a:t>
              </a:r>
            </a:p>
            <a:p>
              <a:pPr fontAlgn="ctr"/>
              <a:r>
                <a:rPr lang="en-US" sz="1500" dirty="0">
                  <a:latin typeface="Huawei Sans" panose="020C0503030203020204" pitchFamily="34" charset="0"/>
                </a:rPr>
                <a:t>&lt;class </a:t>
              </a:r>
              <a:r>
                <a:rPr lang="en-US" sz="1500" dirty="0">
                  <a:solidFill>
                    <a:srgbClr val="C00000"/>
                  </a:solidFill>
                  <a:latin typeface="Huawei Sans" panose="020C0503030203020204" pitchFamily="34" charset="0"/>
                </a:rPr>
                <a:t>'method'</a:t>
              </a:r>
              <a:r>
                <a:rPr lang="en-US" sz="1500" dirty="0">
                  <a:latin typeface="Huawei Sans" panose="020C0503030203020204" pitchFamily="34" charset="0"/>
                </a:rPr>
                <a:t>&gt;</a:t>
              </a:r>
            </a:p>
            <a:p>
              <a:pPr fontAlgn="ctr"/>
              <a:r>
                <a:rPr lang="en-US" sz="1500" dirty="0">
                  <a:latin typeface="Huawei Sans" panose="020C0503030203020204" pitchFamily="34" charset="0"/>
                </a:rPr>
                <a:t>&lt;class </a:t>
              </a:r>
              <a:r>
                <a:rPr lang="en-US" sz="1500" dirty="0">
                  <a:solidFill>
                    <a:srgbClr val="2FBC6F"/>
                  </a:solidFill>
                  <a:latin typeface="Huawei Sans" panose="020C0503030203020204" pitchFamily="34" charset="0"/>
                </a:rPr>
                <a:t>'function'&gt;</a:t>
              </a:r>
            </a:p>
          </p:txBody>
        </p:sp>
        <p:sp>
          <p:nvSpPr>
            <p:cNvPr id="40" name="文本框 39">
              <a:extLst>
                <a:ext uri="{FF2B5EF4-FFF2-40B4-BE49-F238E27FC236}">
                  <a16:creationId xmlns:a16="http://schemas.microsoft.com/office/drawing/2014/main" id="{E6F9045D-29DD-4A53-898B-5F66C42C6CCE}"/>
                </a:ext>
              </a:extLst>
            </p:cNvPr>
            <p:cNvSpPr txBox="1"/>
            <p:nvPr/>
          </p:nvSpPr>
          <p:spPr>
            <a:xfrm>
              <a:off x="6696681" y="4849683"/>
              <a:ext cx="2125017" cy="276999"/>
            </a:xfrm>
            <a:prstGeom prst="rect">
              <a:avLst/>
            </a:prstGeom>
            <a:noFill/>
          </p:spPr>
          <p:txBody>
            <a:bodyPr wrap="square" rtlCol="0">
              <a:noAutofit/>
            </a:bodyPr>
            <a:lstStyle/>
            <a:p>
              <a:pPr fontAlgn="ctr"/>
              <a:r>
                <a:rPr lang="en-US" sz="1500" dirty="0">
                  <a:solidFill>
                    <a:srgbClr val="00B0F0"/>
                  </a:solidFill>
                  <a:latin typeface="Huawei Sans" panose="020C0503030203020204" pitchFamily="34" charset="0"/>
                </a:rPr>
                <a:t>Execution result:</a:t>
              </a:r>
            </a:p>
          </p:txBody>
        </p:sp>
      </p:grpSp>
    </p:spTree>
    <p:extLst>
      <p:ext uri="{BB962C8B-B14F-4D97-AF65-F5344CB8AC3E}">
        <p14:creationId xmlns:p14="http://schemas.microsoft.com/office/powerpoint/2010/main" val="1075280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a:t>This section describes the Python language and its coding </a:t>
            </a:r>
            <a:r>
              <a:rPr lang="en-US" altLang="zh-CN"/>
              <a:t>style</a:t>
            </a:r>
            <a:r>
              <a:rPr lang="en-US"/>
              <a:t>.</a:t>
            </a:r>
          </a:p>
          <a:p>
            <a:r>
              <a:rPr lang="en-US"/>
              <a:t>To better understand the basic and advanced Python syntax, learn HCIP-Datacom-Python Programming Basics and experience the charm of Python in practice.</a:t>
            </a:r>
          </a:p>
        </p:txBody>
      </p:sp>
    </p:spTree>
    <p:extLst>
      <p:ext uri="{BB962C8B-B14F-4D97-AF65-F5344CB8AC3E}">
        <p14:creationId xmlns:p14="http://schemas.microsoft.com/office/powerpoint/2010/main" val="24964017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t>(TorF) Python </a:t>
            </a:r>
            <a:r>
              <a:rPr lang="en-US" dirty="0"/>
              <a:t>is a compiled language. (     )</a:t>
            </a:r>
          </a:p>
          <a:p>
            <a:pPr lvl="1"/>
            <a:r>
              <a:rPr lang="en-US" altLang="zh-CN" sz="2000" dirty="0"/>
              <a:t>True</a:t>
            </a:r>
          </a:p>
          <a:p>
            <a:pPr lvl="1"/>
            <a:r>
              <a:rPr lang="en-US" altLang="zh-CN" sz="2000" dirty="0"/>
              <a:t>False</a:t>
            </a:r>
            <a:endParaRPr lang="en-US" sz="2000" dirty="0"/>
          </a:p>
          <a:p>
            <a:r>
              <a:rPr lang="zh-CN" altLang="en-US"/>
              <a:t>Wh</a:t>
            </a:r>
            <a:r>
              <a:rPr lang="en-US" altLang="zh-CN"/>
              <a:t>y we need to synchronize </a:t>
            </a:r>
            <a:r>
              <a:rPr lang="zh-CN" altLang="en-US"/>
              <a:t>Python coding </a:t>
            </a:r>
            <a:r>
              <a:rPr lang="en-US" altLang="zh-CN"/>
              <a:t>style</a:t>
            </a:r>
            <a:r>
              <a:rPr lang="zh-CN" altLang="en-US"/>
              <a:t>?</a:t>
            </a:r>
            <a:endParaRPr lang="en-US" altLang="zh-CN"/>
          </a:p>
        </p:txBody>
      </p:sp>
    </p:spTree>
    <p:extLst>
      <p:ext uri="{BB962C8B-B14F-4D97-AF65-F5344CB8AC3E}">
        <p14:creationId xmlns:p14="http://schemas.microsoft.com/office/powerpoint/2010/main" val="1422562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t>For more information about Python, visit https://www.python.org/.</a:t>
            </a:r>
          </a:p>
        </p:txBody>
      </p:sp>
    </p:spTree>
    <p:extLst>
      <p:ext uri="{BB962C8B-B14F-4D97-AF65-F5344CB8AC3E}">
        <p14:creationId xmlns:p14="http://schemas.microsoft.com/office/powerpoint/2010/main" val="619039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3353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a:t>Python is a fully open-source high-level programming language with elegant syntax and rich third-party libraries.</a:t>
            </a:r>
          </a:p>
          <a:p>
            <a:r>
              <a:rPr lang="zh-CN" altLang="en-US"/>
              <a:t>This course aims to help you understand the programming language and Python coding </a:t>
            </a:r>
            <a:r>
              <a:rPr lang="en-US" altLang="zh-CN"/>
              <a:t>style</a:t>
            </a:r>
            <a:r>
              <a:rPr lang="zh-CN" altLang="en-US"/>
              <a:t>.</a:t>
            </a:r>
            <a:endParaRPr lang="en-US" altLang="zh-CN"/>
          </a:p>
        </p:txBody>
      </p:sp>
    </p:spTree>
    <p:extLst>
      <p:ext uri="{BB962C8B-B14F-4D97-AF65-F5344CB8AC3E}">
        <p14:creationId xmlns:p14="http://schemas.microsoft.com/office/powerpoint/2010/main" val="85957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dirty="0"/>
              <a:t>On completion of this course, you will be able to:</a:t>
            </a:r>
          </a:p>
          <a:p>
            <a:pPr lvl="1"/>
            <a:r>
              <a:rPr lang="en-US" altLang="zh-CN"/>
              <a:t>Describes</a:t>
            </a:r>
            <a:r>
              <a:rPr lang="zh-CN" altLang="en-US"/>
              <a:t> the classification of programming languages.</a:t>
            </a:r>
            <a:endParaRPr lang="en-US" altLang="zh-CN"/>
          </a:p>
          <a:p>
            <a:pPr lvl="1"/>
            <a:r>
              <a:rPr lang="zh-CN" altLang="en-US"/>
              <a:t>Describes the Python encoding </a:t>
            </a:r>
            <a:r>
              <a:rPr lang="en-US" altLang="zh-CN"/>
              <a:t>style</a:t>
            </a:r>
            <a:r>
              <a:rPr lang="en-US"/>
              <a:t>.</a:t>
            </a:r>
            <a:endParaRPr lang="en-US" dirty="0"/>
          </a:p>
        </p:txBody>
      </p:sp>
    </p:spTree>
    <p:extLst>
      <p:ext uri="{BB962C8B-B14F-4D97-AF65-F5344CB8AC3E}">
        <p14:creationId xmlns:p14="http://schemas.microsoft.com/office/powerpoint/2010/main" val="3447822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b="1">
                <a:latin typeface="Huawei Sans" panose="020C0503030203020204" pitchFamily="34" charset="0"/>
              </a:rPr>
              <a:t>Overview </a:t>
            </a:r>
            <a:r>
              <a:rPr lang="en-US" b="1" dirty="0">
                <a:latin typeface="Huawei Sans" panose="020C0503030203020204" pitchFamily="34" charset="0"/>
              </a:rPr>
              <a:t>of </a:t>
            </a:r>
            <a:r>
              <a:rPr lang="en-US" b="1">
                <a:latin typeface="Huawei Sans" panose="020C0503030203020204" pitchFamily="34" charset="0"/>
              </a:rPr>
              <a:t>Programming Language</a:t>
            </a:r>
          </a:p>
          <a:p>
            <a:pPr fontAlgn="ctr"/>
            <a:r>
              <a:rPr lang="en-US">
                <a:solidFill>
                  <a:schemeClr val="bg1">
                    <a:lumMod val="50000"/>
                  </a:schemeClr>
                </a:solidFill>
                <a:latin typeface="Huawei Sans" panose="020C0503030203020204" pitchFamily="34" charset="0"/>
              </a:rPr>
              <a:t>P</a:t>
            </a:r>
            <a:r>
              <a:rPr lang="en-US" altLang="zh-CN">
                <a:solidFill>
                  <a:schemeClr val="bg1">
                    <a:lumMod val="50000"/>
                  </a:schemeClr>
                </a:solidFill>
                <a:latin typeface="Huawei Sans" panose="020C0503030203020204" pitchFamily="34" charset="0"/>
              </a:rPr>
              <a:t>ython Introduction</a:t>
            </a:r>
            <a:endParaRPr lang="en-US">
              <a:solidFill>
                <a:schemeClr val="bg1">
                  <a:lumMod val="50000"/>
                </a:schemeClr>
              </a:solidFill>
              <a:latin typeface="Huawei Sans" panose="020C0503030203020204" pitchFamily="34" charset="0"/>
            </a:endParaRPr>
          </a:p>
          <a:p>
            <a:pPr fontAlgn="ctr"/>
            <a:endParaRPr lang="zh-CN" altLang="en-US" dirty="0">
              <a:latin typeface="Huawei Sans" panose="020C0503030203020204" pitchFamily="34" charset="0"/>
            </a:endParaRPr>
          </a:p>
        </p:txBody>
      </p:sp>
    </p:spTree>
    <p:extLst>
      <p:ext uri="{BB962C8B-B14F-4D97-AF65-F5344CB8AC3E}">
        <p14:creationId xmlns:p14="http://schemas.microsoft.com/office/powerpoint/2010/main" val="2085859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dirty="0"/>
              <a:t>A programming language is used to write a computer program and control behavior of a computer.</a:t>
            </a:r>
          </a:p>
          <a:p>
            <a:r>
              <a:rPr lang="en-US" altLang="zh-CN" sz="1800" dirty="0"/>
              <a:t>According to whether compilation is required before execution of a language, the programming language may be classified into the compiled language, and interpreted language that does not need to be compiled.</a:t>
            </a:r>
          </a:p>
          <a:p>
            <a:endParaRPr lang="zh-CN" altLang="en-US" sz="1800" dirty="0"/>
          </a:p>
        </p:txBody>
      </p:sp>
      <p:sp>
        <p:nvSpPr>
          <p:cNvPr id="2" name="标题 1">
            <a:extLst>
              <a:ext uri="{FF2B5EF4-FFF2-40B4-BE49-F238E27FC236}">
                <a16:creationId xmlns:a16="http://schemas.microsoft.com/office/drawing/2014/main" id="{DC671B40-9EE1-47FF-B56D-61E5C76BE998}"/>
              </a:ext>
            </a:extLst>
          </p:cNvPr>
          <p:cNvSpPr>
            <a:spLocks noGrp="1"/>
          </p:cNvSpPr>
          <p:nvPr>
            <p:ph type="title"/>
          </p:nvPr>
        </p:nvSpPr>
        <p:spPr/>
        <p:txBody>
          <a:bodyPr/>
          <a:lstStyle/>
          <a:p>
            <a:r>
              <a:rPr lang="en-US" dirty="0"/>
              <a:t>Programming Languages</a:t>
            </a:r>
          </a:p>
        </p:txBody>
      </p:sp>
      <p:grpSp>
        <p:nvGrpSpPr>
          <p:cNvPr id="18" name="组合 17">
            <a:extLst>
              <a:ext uri="{FF2B5EF4-FFF2-40B4-BE49-F238E27FC236}">
                <a16:creationId xmlns:a16="http://schemas.microsoft.com/office/drawing/2014/main" id="{3748C6C3-9E02-4F2F-B2C4-74E655981961}"/>
              </a:ext>
            </a:extLst>
          </p:cNvPr>
          <p:cNvGrpSpPr/>
          <p:nvPr/>
        </p:nvGrpSpPr>
        <p:grpSpPr>
          <a:xfrm>
            <a:off x="2538664" y="2837000"/>
            <a:ext cx="6821905" cy="3491247"/>
            <a:chOff x="3362649" y="2808989"/>
            <a:chExt cx="4977418" cy="3249067"/>
          </a:xfrm>
        </p:grpSpPr>
        <p:sp>
          <p:nvSpPr>
            <p:cNvPr id="19" name="圆角矩形 5">
              <a:extLst>
                <a:ext uri="{FF2B5EF4-FFF2-40B4-BE49-F238E27FC236}">
                  <a16:creationId xmlns:a16="http://schemas.microsoft.com/office/drawing/2014/main" id="{EC3FBC57-24C7-45EE-A4D7-7AECA81506D2}"/>
                </a:ext>
              </a:extLst>
            </p:cNvPr>
            <p:cNvSpPr/>
            <p:nvPr/>
          </p:nvSpPr>
          <p:spPr>
            <a:xfrm>
              <a:off x="3362650" y="2808989"/>
              <a:ext cx="1474046" cy="625892"/>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0082B4"/>
                  </a:solidFill>
                </a:rPr>
                <a:t>Compiled language</a:t>
              </a:r>
            </a:p>
            <a:p>
              <a:pPr algn="ctr"/>
              <a:r>
                <a:rPr lang="en-US" sz="1600" dirty="0">
                  <a:solidFill>
                    <a:srgbClr val="0082B4"/>
                  </a:solidFill>
                </a:rPr>
                <a:t>(Source code)</a:t>
              </a:r>
            </a:p>
          </p:txBody>
        </p:sp>
        <p:sp>
          <p:nvSpPr>
            <p:cNvPr id="21" name="圆角矩形 5">
              <a:extLst>
                <a:ext uri="{FF2B5EF4-FFF2-40B4-BE49-F238E27FC236}">
                  <a16:creationId xmlns:a16="http://schemas.microsoft.com/office/drawing/2014/main" id="{3563AA2B-A73D-4E10-95FF-F52D8F8EE42A}"/>
                </a:ext>
              </a:extLst>
            </p:cNvPr>
            <p:cNvSpPr/>
            <p:nvPr/>
          </p:nvSpPr>
          <p:spPr>
            <a:xfrm>
              <a:off x="6866021" y="2808989"/>
              <a:ext cx="1474046" cy="625892"/>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0082B4"/>
                  </a:solidFill>
                </a:rPr>
                <a:t>Interpreted language</a:t>
              </a:r>
            </a:p>
            <a:p>
              <a:pPr algn="ctr"/>
              <a:r>
                <a:rPr lang="en-US" sz="1600" dirty="0">
                  <a:solidFill>
                    <a:srgbClr val="0082B4"/>
                  </a:solidFill>
                </a:rPr>
                <a:t>(Source code)</a:t>
              </a:r>
            </a:p>
          </p:txBody>
        </p:sp>
        <p:sp>
          <p:nvSpPr>
            <p:cNvPr id="22" name="圆角矩形 5">
              <a:extLst>
                <a:ext uri="{FF2B5EF4-FFF2-40B4-BE49-F238E27FC236}">
                  <a16:creationId xmlns:a16="http://schemas.microsoft.com/office/drawing/2014/main" id="{D0156882-CC5E-43D5-9690-E43E5ED99B0D}"/>
                </a:ext>
              </a:extLst>
            </p:cNvPr>
            <p:cNvSpPr/>
            <p:nvPr/>
          </p:nvSpPr>
          <p:spPr>
            <a:xfrm>
              <a:off x="3362650" y="3737127"/>
              <a:ext cx="1474046" cy="362367"/>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a:solidFill>
                    <a:srgbClr val="0082B4"/>
                  </a:solidFill>
                </a:rPr>
                <a:t>Compiler</a:t>
              </a:r>
            </a:p>
          </p:txBody>
        </p:sp>
        <p:sp>
          <p:nvSpPr>
            <p:cNvPr id="25" name="圆角矩形 5">
              <a:extLst>
                <a:ext uri="{FF2B5EF4-FFF2-40B4-BE49-F238E27FC236}">
                  <a16:creationId xmlns:a16="http://schemas.microsoft.com/office/drawing/2014/main" id="{79D82E76-2F25-4C66-8BE9-5EE31B92D678}"/>
                </a:ext>
              </a:extLst>
            </p:cNvPr>
            <p:cNvSpPr/>
            <p:nvPr/>
          </p:nvSpPr>
          <p:spPr>
            <a:xfrm>
              <a:off x="3362649" y="4377676"/>
              <a:ext cx="1474046" cy="397284"/>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a:solidFill>
                    <a:srgbClr val="0082B4"/>
                  </a:solidFill>
                </a:rPr>
                <a:t>Executable file</a:t>
              </a:r>
            </a:p>
          </p:txBody>
        </p:sp>
        <p:sp>
          <p:nvSpPr>
            <p:cNvPr id="26" name="圆角矩形 5">
              <a:extLst>
                <a:ext uri="{FF2B5EF4-FFF2-40B4-BE49-F238E27FC236}">
                  <a16:creationId xmlns:a16="http://schemas.microsoft.com/office/drawing/2014/main" id="{1159E307-E5EE-4FE5-93F6-B6275DF134F8}"/>
                </a:ext>
              </a:extLst>
            </p:cNvPr>
            <p:cNvSpPr/>
            <p:nvPr/>
          </p:nvSpPr>
          <p:spPr>
            <a:xfrm>
              <a:off x="6866021" y="3729424"/>
              <a:ext cx="1474046" cy="1045536"/>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0082B4"/>
                  </a:solidFill>
                </a:rPr>
                <a:t>Interpreter: Interprets source code line by line.</a:t>
              </a:r>
            </a:p>
          </p:txBody>
        </p:sp>
        <p:sp>
          <p:nvSpPr>
            <p:cNvPr id="27" name="圆角矩形 5">
              <a:extLst>
                <a:ext uri="{FF2B5EF4-FFF2-40B4-BE49-F238E27FC236}">
                  <a16:creationId xmlns:a16="http://schemas.microsoft.com/office/drawing/2014/main" id="{F4556C55-FFB0-456C-AD1B-4649733F81C5}"/>
                </a:ext>
              </a:extLst>
            </p:cNvPr>
            <p:cNvSpPr/>
            <p:nvPr/>
          </p:nvSpPr>
          <p:spPr>
            <a:xfrm>
              <a:off x="3362649" y="5065174"/>
              <a:ext cx="4977417" cy="362367"/>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a:solidFill>
                    <a:srgbClr val="0082B4"/>
                  </a:solidFill>
                </a:rPr>
                <a:t>Operating system (Windows/Linux/Mac OS)</a:t>
              </a:r>
            </a:p>
          </p:txBody>
        </p:sp>
        <p:sp>
          <p:nvSpPr>
            <p:cNvPr id="28" name="圆角矩形 5">
              <a:extLst>
                <a:ext uri="{FF2B5EF4-FFF2-40B4-BE49-F238E27FC236}">
                  <a16:creationId xmlns:a16="http://schemas.microsoft.com/office/drawing/2014/main" id="{A0F81133-5717-4C40-9CE6-74A61ADC4929}"/>
                </a:ext>
              </a:extLst>
            </p:cNvPr>
            <p:cNvSpPr/>
            <p:nvPr/>
          </p:nvSpPr>
          <p:spPr>
            <a:xfrm>
              <a:off x="3362649" y="5695689"/>
              <a:ext cx="4977417" cy="362367"/>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0082B4"/>
                  </a:solidFill>
                </a:rPr>
                <a:t>CPU (x86/ARM architecture)</a:t>
              </a:r>
            </a:p>
          </p:txBody>
        </p:sp>
        <p:cxnSp>
          <p:nvCxnSpPr>
            <p:cNvPr id="29" name="直接箭头连接符 28">
              <a:extLst>
                <a:ext uri="{FF2B5EF4-FFF2-40B4-BE49-F238E27FC236}">
                  <a16:creationId xmlns:a16="http://schemas.microsoft.com/office/drawing/2014/main" id="{A2826E98-3FA4-4CE8-B622-0A3ED2604662}"/>
                </a:ext>
              </a:extLst>
            </p:cNvPr>
            <p:cNvCxnSpPr>
              <a:cxnSpLocks/>
              <a:stCxn id="19" idx="2"/>
              <a:endCxn id="22" idx="0"/>
            </p:cNvCxnSpPr>
            <p:nvPr/>
          </p:nvCxnSpPr>
          <p:spPr>
            <a:xfrm>
              <a:off x="4099673" y="3434881"/>
              <a:ext cx="0" cy="30224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90C4FD04-7544-40B5-9FF8-4F764F6C2B47}"/>
                </a:ext>
              </a:extLst>
            </p:cNvPr>
            <p:cNvCxnSpPr>
              <a:cxnSpLocks/>
              <a:stCxn id="21" idx="2"/>
            </p:cNvCxnSpPr>
            <p:nvPr/>
          </p:nvCxnSpPr>
          <p:spPr>
            <a:xfrm>
              <a:off x="7603044" y="3434881"/>
              <a:ext cx="0" cy="31860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E3D2DFA9-D576-4A86-A84A-B03374E4DD71}"/>
                </a:ext>
              </a:extLst>
            </p:cNvPr>
            <p:cNvCxnSpPr>
              <a:cxnSpLocks/>
              <a:stCxn id="22" idx="2"/>
              <a:endCxn id="25" idx="0"/>
            </p:cNvCxnSpPr>
            <p:nvPr/>
          </p:nvCxnSpPr>
          <p:spPr>
            <a:xfrm flipH="1">
              <a:off x="4099672" y="4099494"/>
              <a:ext cx="1" cy="27818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5F05082D-B80A-4892-B099-FF4EC9B24E74}"/>
                </a:ext>
              </a:extLst>
            </p:cNvPr>
            <p:cNvCxnSpPr>
              <a:cxnSpLocks/>
              <a:stCxn id="25" idx="2"/>
            </p:cNvCxnSpPr>
            <p:nvPr/>
          </p:nvCxnSpPr>
          <p:spPr>
            <a:xfrm>
              <a:off x="4099672" y="4774960"/>
              <a:ext cx="0" cy="31427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245F3965-2735-4E35-A203-0752AD2CB7B3}"/>
                </a:ext>
              </a:extLst>
            </p:cNvPr>
            <p:cNvCxnSpPr>
              <a:cxnSpLocks/>
              <a:stCxn id="26" idx="2"/>
            </p:cNvCxnSpPr>
            <p:nvPr/>
          </p:nvCxnSpPr>
          <p:spPr>
            <a:xfrm>
              <a:off x="7603044" y="4774960"/>
              <a:ext cx="0" cy="29021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a16="http://schemas.microsoft.com/office/drawing/2014/main" id="{BE95831A-1C98-4314-89AB-C7C22680D004}"/>
                </a:ext>
              </a:extLst>
            </p:cNvPr>
            <p:cNvCxnSpPr>
              <a:cxnSpLocks/>
              <a:stCxn id="27" idx="2"/>
              <a:endCxn id="28" idx="0"/>
            </p:cNvCxnSpPr>
            <p:nvPr/>
          </p:nvCxnSpPr>
          <p:spPr>
            <a:xfrm>
              <a:off x="5851358" y="5427541"/>
              <a:ext cx="0" cy="26814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4874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DC8D6B-B318-4BF2-87E0-DDBCBF6470E2}"/>
              </a:ext>
            </a:extLst>
          </p:cNvPr>
          <p:cNvSpPr>
            <a:spLocks noGrp="1"/>
          </p:cNvSpPr>
          <p:nvPr>
            <p:ph type="title"/>
          </p:nvPr>
        </p:nvSpPr>
        <p:spPr/>
        <p:txBody>
          <a:bodyPr/>
          <a:lstStyle/>
          <a:p>
            <a:r>
              <a:rPr lang="en-US" sz="3200" dirty="0"/>
              <a:t>Computing Technology Stack and Program Execution Process</a:t>
            </a:r>
          </a:p>
        </p:txBody>
      </p:sp>
      <p:sp>
        <p:nvSpPr>
          <p:cNvPr id="48" name="圆角矩形 96">
            <a:extLst>
              <a:ext uri="{FF2B5EF4-FFF2-40B4-BE49-F238E27FC236}">
                <a16:creationId xmlns:a16="http://schemas.microsoft.com/office/drawing/2014/main" id="{0D83BCDD-8A59-425B-B40C-C13217477344}"/>
              </a:ext>
            </a:extLst>
          </p:cNvPr>
          <p:cNvSpPr/>
          <p:nvPr/>
        </p:nvSpPr>
        <p:spPr>
          <a:xfrm>
            <a:off x="2042369" y="5659013"/>
            <a:ext cx="3738285" cy="425085"/>
          </a:xfrm>
          <a:prstGeom prst="roundRect">
            <a:avLst/>
          </a:prstGeom>
          <a:solidFill>
            <a:srgbClr val="00B0F0"/>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r>
              <a:rPr lang="en-US" sz="1400" b="1" dirty="0">
                <a:solidFill>
                  <a:srgbClr val="FFFFFF"/>
                </a:solidFill>
                <a:latin typeface="Huawei Sans" panose="020C0503030203020204" pitchFamily="34" charset="0"/>
              </a:rPr>
              <a:t>Physics</a:t>
            </a:r>
          </a:p>
        </p:txBody>
      </p:sp>
      <p:sp>
        <p:nvSpPr>
          <p:cNvPr id="49" name="圆角矩形 97">
            <a:extLst>
              <a:ext uri="{FF2B5EF4-FFF2-40B4-BE49-F238E27FC236}">
                <a16:creationId xmlns:a16="http://schemas.microsoft.com/office/drawing/2014/main" id="{1B2C6AFD-504F-48A1-841E-6F4BD0A2F863}"/>
              </a:ext>
            </a:extLst>
          </p:cNvPr>
          <p:cNvSpPr/>
          <p:nvPr/>
        </p:nvSpPr>
        <p:spPr>
          <a:xfrm>
            <a:off x="2042369" y="5233927"/>
            <a:ext cx="3738285" cy="425085"/>
          </a:xfrm>
          <a:prstGeom prst="roundRect">
            <a:avLst/>
          </a:prstGeom>
          <a:solidFill>
            <a:srgbClr val="00B0F0"/>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r>
              <a:rPr lang="en-US" sz="1400" b="1">
                <a:solidFill>
                  <a:srgbClr val="FFFFFF"/>
                </a:solidFill>
                <a:latin typeface="Huawei Sans" panose="020C0503030203020204" pitchFamily="34" charset="0"/>
              </a:rPr>
              <a:t>Transistors</a:t>
            </a:r>
          </a:p>
        </p:txBody>
      </p:sp>
      <p:sp>
        <p:nvSpPr>
          <p:cNvPr id="50" name="圆角矩形 98">
            <a:extLst>
              <a:ext uri="{FF2B5EF4-FFF2-40B4-BE49-F238E27FC236}">
                <a16:creationId xmlns:a16="http://schemas.microsoft.com/office/drawing/2014/main" id="{D00C5F02-4FE2-4181-AD51-C76A121DF444}"/>
              </a:ext>
            </a:extLst>
          </p:cNvPr>
          <p:cNvSpPr/>
          <p:nvPr/>
        </p:nvSpPr>
        <p:spPr>
          <a:xfrm>
            <a:off x="2042369" y="4808842"/>
            <a:ext cx="3738285" cy="425085"/>
          </a:xfrm>
          <a:prstGeom prst="roundRect">
            <a:avLst/>
          </a:prstGeom>
          <a:solidFill>
            <a:srgbClr val="00B0F0"/>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r>
              <a:rPr lang="en-US" sz="1400" b="1" dirty="0">
                <a:solidFill>
                  <a:srgbClr val="FFFFFF"/>
                </a:solidFill>
                <a:latin typeface="Huawei Sans" panose="020C0503030203020204" pitchFamily="34" charset="0"/>
              </a:rPr>
              <a:t>Gates/Registers</a:t>
            </a:r>
          </a:p>
        </p:txBody>
      </p:sp>
      <p:sp>
        <p:nvSpPr>
          <p:cNvPr id="51" name="圆角矩形 99">
            <a:extLst>
              <a:ext uri="{FF2B5EF4-FFF2-40B4-BE49-F238E27FC236}">
                <a16:creationId xmlns:a16="http://schemas.microsoft.com/office/drawing/2014/main" id="{234FAFAC-5468-442D-A8BA-A732D8020731}"/>
              </a:ext>
            </a:extLst>
          </p:cNvPr>
          <p:cNvSpPr/>
          <p:nvPr/>
        </p:nvSpPr>
        <p:spPr>
          <a:xfrm>
            <a:off x="2042369" y="4383758"/>
            <a:ext cx="3738285" cy="425085"/>
          </a:xfrm>
          <a:prstGeom prst="roundRect">
            <a:avLst/>
          </a:prstGeom>
          <a:solidFill>
            <a:srgbClr val="00B0F0"/>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r>
              <a:rPr lang="en-US" sz="1400" b="1" dirty="0">
                <a:solidFill>
                  <a:srgbClr val="FFFFFF"/>
                </a:solidFill>
                <a:latin typeface="Huawei Sans" panose="020C0503030203020204" pitchFamily="34" charset="0"/>
              </a:rPr>
              <a:t>Micro Architecture</a:t>
            </a:r>
          </a:p>
        </p:txBody>
      </p:sp>
      <p:sp>
        <p:nvSpPr>
          <p:cNvPr id="52" name="圆角矩形 100">
            <a:extLst>
              <a:ext uri="{FF2B5EF4-FFF2-40B4-BE49-F238E27FC236}">
                <a16:creationId xmlns:a16="http://schemas.microsoft.com/office/drawing/2014/main" id="{76577657-32C8-40B7-A521-53ACFD4F2803}"/>
              </a:ext>
            </a:extLst>
          </p:cNvPr>
          <p:cNvSpPr/>
          <p:nvPr/>
        </p:nvSpPr>
        <p:spPr>
          <a:xfrm>
            <a:off x="2042369" y="3108504"/>
            <a:ext cx="3738285" cy="425085"/>
          </a:xfrm>
          <a:prstGeom prst="roundRect">
            <a:avLst/>
          </a:prstGeom>
          <a:solidFill>
            <a:srgbClr val="FFF2CC"/>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r>
              <a:rPr lang="en-US" sz="1400" b="1">
                <a:solidFill>
                  <a:schemeClr val="tx1"/>
                </a:solidFill>
                <a:latin typeface="Huawei Sans" panose="020C0503030203020204" pitchFamily="34" charset="0"/>
              </a:rPr>
              <a:t>Assembly Language</a:t>
            </a:r>
          </a:p>
        </p:txBody>
      </p:sp>
      <p:sp>
        <p:nvSpPr>
          <p:cNvPr id="53" name="圆角矩形 101">
            <a:extLst>
              <a:ext uri="{FF2B5EF4-FFF2-40B4-BE49-F238E27FC236}">
                <a16:creationId xmlns:a16="http://schemas.microsoft.com/office/drawing/2014/main" id="{31B52CF8-FA50-4D97-AC6C-6E10028C4019}"/>
              </a:ext>
            </a:extLst>
          </p:cNvPr>
          <p:cNvSpPr/>
          <p:nvPr/>
        </p:nvSpPr>
        <p:spPr>
          <a:xfrm>
            <a:off x="2042369" y="2683419"/>
            <a:ext cx="3738285" cy="425085"/>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r>
              <a:rPr lang="en-US" sz="1400" b="1" dirty="0">
                <a:solidFill>
                  <a:schemeClr val="tx1"/>
                </a:solidFill>
              </a:rPr>
              <a:t>High-Level Language</a:t>
            </a:r>
          </a:p>
        </p:txBody>
      </p:sp>
      <p:sp>
        <p:nvSpPr>
          <p:cNvPr id="54" name="圆角矩形 102">
            <a:extLst>
              <a:ext uri="{FF2B5EF4-FFF2-40B4-BE49-F238E27FC236}">
                <a16:creationId xmlns:a16="http://schemas.microsoft.com/office/drawing/2014/main" id="{DD557F0D-934D-4E7A-8509-439C2C2DDE4C}"/>
              </a:ext>
            </a:extLst>
          </p:cNvPr>
          <p:cNvSpPr/>
          <p:nvPr/>
        </p:nvSpPr>
        <p:spPr>
          <a:xfrm>
            <a:off x="2042369" y="2254247"/>
            <a:ext cx="3738285" cy="425085"/>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r>
              <a:rPr lang="en-US" sz="1400" b="1" dirty="0">
                <a:solidFill>
                  <a:schemeClr val="tx1"/>
                </a:solidFill>
              </a:rPr>
              <a:t>Algorithm</a:t>
            </a:r>
          </a:p>
        </p:txBody>
      </p:sp>
      <p:sp>
        <p:nvSpPr>
          <p:cNvPr id="55" name="圆角矩形 103">
            <a:extLst>
              <a:ext uri="{FF2B5EF4-FFF2-40B4-BE49-F238E27FC236}">
                <a16:creationId xmlns:a16="http://schemas.microsoft.com/office/drawing/2014/main" id="{038C2F27-A4B4-484C-B191-BC642245502B}"/>
              </a:ext>
            </a:extLst>
          </p:cNvPr>
          <p:cNvSpPr/>
          <p:nvPr/>
        </p:nvSpPr>
        <p:spPr>
          <a:xfrm>
            <a:off x="2042369" y="1837217"/>
            <a:ext cx="3738285" cy="425085"/>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r>
              <a:rPr lang="en-US" sz="1400" b="1" dirty="0">
                <a:solidFill>
                  <a:schemeClr val="tx1"/>
                </a:solidFill>
              </a:rPr>
              <a:t>Application</a:t>
            </a:r>
          </a:p>
        </p:txBody>
      </p:sp>
      <p:sp>
        <p:nvSpPr>
          <p:cNvPr id="56" name="圆角矩形 104">
            <a:extLst>
              <a:ext uri="{FF2B5EF4-FFF2-40B4-BE49-F238E27FC236}">
                <a16:creationId xmlns:a16="http://schemas.microsoft.com/office/drawing/2014/main" id="{47F5A6DF-6891-4D46-84B2-9C90085844AF}"/>
              </a:ext>
            </a:extLst>
          </p:cNvPr>
          <p:cNvSpPr/>
          <p:nvPr/>
        </p:nvSpPr>
        <p:spPr>
          <a:xfrm>
            <a:off x="2051335" y="3533590"/>
            <a:ext cx="3738285" cy="425085"/>
          </a:xfrm>
          <a:prstGeom prst="roundRect">
            <a:avLst/>
          </a:pr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r>
              <a:rPr lang="en-US" sz="1400" b="1">
                <a:solidFill>
                  <a:schemeClr val="tx1"/>
                </a:solidFill>
              </a:rPr>
              <a:t>Machine Code</a:t>
            </a:r>
          </a:p>
        </p:txBody>
      </p:sp>
      <p:sp>
        <p:nvSpPr>
          <p:cNvPr id="57" name="圆角矩形 105">
            <a:extLst>
              <a:ext uri="{FF2B5EF4-FFF2-40B4-BE49-F238E27FC236}">
                <a16:creationId xmlns:a16="http://schemas.microsoft.com/office/drawing/2014/main" id="{CCB87A53-6AF7-4FF4-BDA7-F3AD13FE8527}"/>
              </a:ext>
            </a:extLst>
          </p:cNvPr>
          <p:cNvSpPr/>
          <p:nvPr/>
        </p:nvSpPr>
        <p:spPr>
          <a:xfrm>
            <a:off x="2042369" y="3958674"/>
            <a:ext cx="3738285" cy="425085"/>
          </a:xfrm>
          <a:prstGeom prst="roundRect">
            <a:avLst/>
          </a:prstGeom>
          <a:solidFill>
            <a:srgbClr val="00B0F0"/>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r>
              <a:rPr lang="en-US" sz="1400" b="1">
                <a:solidFill>
                  <a:srgbClr val="FFFFFF"/>
                </a:solidFill>
                <a:latin typeface="Huawei Sans" panose="020C0503030203020204" pitchFamily="34" charset="0"/>
              </a:rPr>
              <a:t>Instruction Set Architecture</a:t>
            </a:r>
          </a:p>
        </p:txBody>
      </p:sp>
      <p:cxnSp>
        <p:nvCxnSpPr>
          <p:cNvPr id="58" name="直接箭头连接符 57">
            <a:extLst>
              <a:ext uri="{FF2B5EF4-FFF2-40B4-BE49-F238E27FC236}">
                <a16:creationId xmlns:a16="http://schemas.microsoft.com/office/drawing/2014/main" id="{26C6FC07-4E97-4F81-B844-ABD57FB9DB05}"/>
              </a:ext>
            </a:extLst>
          </p:cNvPr>
          <p:cNvCxnSpPr/>
          <p:nvPr/>
        </p:nvCxnSpPr>
        <p:spPr>
          <a:xfrm flipV="1">
            <a:off x="1746535" y="1837217"/>
            <a:ext cx="0" cy="419771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085EF865-0BFC-4819-92BF-A77AD05F440C}"/>
              </a:ext>
            </a:extLst>
          </p:cNvPr>
          <p:cNvCxnSpPr/>
          <p:nvPr/>
        </p:nvCxnSpPr>
        <p:spPr>
          <a:xfrm flipV="1">
            <a:off x="1181759" y="1837217"/>
            <a:ext cx="0" cy="4197713"/>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文本框 34">
            <a:extLst>
              <a:ext uri="{FF2B5EF4-FFF2-40B4-BE49-F238E27FC236}">
                <a16:creationId xmlns:a16="http://schemas.microsoft.com/office/drawing/2014/main" id="{0278E49F-5032-4D6F-BF0B-7D28EEA53402}"/>
              </a:ext>
            </a:extLst>
          </p:cNvPr>
          <p:cNvSpPr txBox="1"/>
          <p:nvPr/>
        </p:nvSpPr>
        <p:spPr>
          <a:xfrm rot="16200000">
            <a:off x="-736298" y="3817289"/>
            <a:ext cx="3352023" cy="242047"/>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ctr"/>
            <a:r>
              <a:rPr lang="en-US" sz="1600" b="1" dirty="0">
                <a:solidFill>
                  <a:srgbClr val="1D1D1A"/>
                </a:solidFill>
                <a:latin typeface="Huawei Sans" panose="020C0503030203020204" pitchFamily="34" charset="0"/>
              </a:rPr>
              <a:t>Increasing order of Complexity</a:t>
            </a:r>
          </a:p>
        </p:txBody>
      </p:sp>
      <p:sp>
        <p:nvSpPr>
          <p:cNvPr id="61" name="文本框 39">
            <a:extLst>
              <a:ext uri="{FF2B5EF4-FFF2-40B4-BE49-F238E27FC236}">
                <a16:creationId xmlns:a16="http://schemas.microsoft.com/office/drawing/2014/main" id="{A9EC585C-C7BF-4801-9845-C0CA5E05D93F}"/>
              </a:ext>
            </a:extLst>
          </p:cNvPr>
          <p:cNvSpPr txBox="1"/>
          <p:nvPr/>
        </p:nvSpPr>
        <p:spPr>
          <a:xfrm rot="16200000">
            <a:off x="-278226" y="3779095"/>
            <a:ext cx="3547501" cy="242047"/>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ctr"/>
            <a:r>
              <a:rPr lang="en-US" sz="1600" b="1" dirty="0">
                <a:solidFill>
                  <a:srgbClr val="1D1D1A"/>
                </a:solidFill>
                <a:latin typeface="Huawei Sans" panose="020C0503030203020204" pitchFamily="34" charset="0"/>
              </a:rPr>
              <a:t>Increasing order of Abstraction</a:t>
            </a:r>
          </a:p>
        </p:txBody>
      </p:sp>
      <p:cxnSp>
        <p:nvCxnSpPr>
          <p:cNvPr id="62" name="直接连接符 61">
            <a:extLst>
              <a:ext uri="{FF2B5EF4-FFF2-40B4-BE49-F238E27FC236}">
                <a16:creationId xmlns:a16="http://schemas.microsoft.com/office/drawing/2014/main" id="{131491C8-D707-4A48-9DC9-F7A37B155D72}"/>
              </a:ext>
            </a:extLst>
          </p:cNvPr>
          <p:cNvCxnSpPr/>
          <p:nvPr/>
        </p:nvCxnSpPr>
        <p:spPr>
          <a:xfrm flipV="1">
            <a:off x="5856855" y="4171216"/>
            <a:ext cx="50400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a16="http://schemas.microsoft.com/office/drawing/2014/main" id="{C0EDEF89-6896-4757-BA01-602CCDC1AA9F}"/>
              </a:ext>
            </a:extLst>
          </p:cNvPr>
          <p:cNvCxnSpPr/>
          <p:nvPr/>
        </p:nvCxnSpPr>
        <p:spPr>
          <a:xfrm flipV="1">
            <a:off x="6112347" y="1837217"/>
            <a:ext cx="0" cy="2333999"/>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文本框 42">
            <a:extLst>
              <a:ext uri="{FF2B5EF4-FFF2-40B4-BE49-F238E27FC236}">
                <a16:creationId xmlns:a16="http://schemas.microsoft.com/office/drawing/2014/main" id="{B0B49DC5-B662-4D88-A42F-B40F04B67D8A}"/>
              </a:ext>
            </a:extLst>
          </p:cNvPr>
          <p:cNvSpPr txBox="1"/>
          <p:nvPr/>
        </p:nvSpPr>
        <p:spPr>
          <a:xfrm rot="16200000">
            <a:off x="5315284" y="2877688"/>
            <a:ext cx="1217612" cy="268940"/>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ctr"/>
            <a:r>
              <a:rPr lang="en-US" sz="1600" b="1" dirty="0">
                <a:solidFill>
                  <a:srgbClr val="1D1D1A"/>
                </a:solidFill>
                <a:latin typeface="Huawei Sans" panose="020C0503030203020204" pitchFamily="34" charset="0"/>
                <a:cs typeface="Arial" panose="020B0604020202020204" pitchFamily="34" charset="0"/>
              </a:rPr>
              <a:t>Software</a:t>
            </a:r>
          </a:p>
        </p:txBody>
      </p:sp>
      <p:cxnSp>
        <p:nvCxnSpPr>
          <p:cNvPr id="65" name="直接箭头连接符 64">
            <a:extLst>
              <a:ext uri="{FF2B5EF4-FFF2-40B4-BE49-F238E27FC236}">
                <a16:creationId xmlns:a16="http://schemas.microsoft.com/office/drawing/2014/main" id="{9EAAA183-6DB2-4755-BDFD-ECEAF7399DF8}"/>
              </a:ext>
            </a:extLst>
          </p:cNvPr>
          <p:cNvCxnSpPr/>
          <p:nvPr/>
        </p:nvCxnSpPr>
        <p:spPr>
          <a:xfrm flipV="1">
            <a:off x="6112347" y="4171216"/>
            <a:ext cx="0" cy="1912882"/>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文本框 48">
            <a:extLst>
              <a:ext uri="{FF2B5EF4-FFF2-40B4-BE49-F238E27FC236}">
                <a16:creationId xmlns:a16="http://schemas.microsoft.com/office/drawing/2014/main" id="{0E13F2CE-7254-4B54-A5A1-9BDE37E29F4D}"/>
              </a:ext>
            </a:extLst>
          </p:cNvPr>
          <p:cNvSpPr txBox="1"/>
          <p:nvPr/>
        </p:nvSpPr>
        <p:spPr>
          <a:xfrm rot="16200000">
            <a:off x="5306521" y="4909098"/>
            <a:ext cx="1190314" cy="268940"/>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ctr"/>
            <a:r>
              <a:rPr lang="en-US" sz="1600" b="1" dirty="0">
                <a:solidFill>
                  <a:srgbClr val="1D1D1A"/>
                </a:solidFill>
                <a:latin typeface="Huawei Sans" panose="020C0503030203020204" pitchFamily="34" charset="0"/>
                <a:cs typeface="Arial" panose="020B0604020202020204" pitchFamily="34" charset="0"/>
              </a:rPr>
              <a:t>Hardware</a:t>
            </a:r>
          </a:p>
        </p:txBody>
      </p:sp>
      <p:sp>
        <p:nvSpPr>
          <p:cNvPr id="67" name="文本框 47">
            <a:extLst>
              <a:ext uri="{FF2B5EF4-FFF2-40B4-BE49-F238E27FC236}">
                <a16:creationId xmlns:a16="http://schemas.microsoft.com/office/drawing/2014/main" id="{61A240BD-BD70-4CD6-8959-1396D3EA9A0C}"/>
              </a:ext>
            </a:extLst>
          </p:cNvPr>
          <p:cNvSpPr txBox="1"/>
          <p:nvPr/>
        </p:nvSpPr>
        <p:spPr>
          <a:xfrm>
            <a:off x="6498771" y="2210862"/>
            <a:ext cx="1722454" cy="432000"/>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600" b="1" dirty="0">
                <a:solidFill>
                  <a:srgbClr val="1D1D1A"/>
                </a:solidFill>
                <a:latin typeface="Huawei Sans" panose="020C0503030203020204" pitchFamily="34" charset="0"/>
              </a:rPr>
              <a:t>High-level programming language</a:t>
            </a:r>
          </a:p>
        </p:txBody>
      </p:sp>
      <p:grpSp>
        <p:nvGrpSpPr>
          <p:cNvPr id="68" name="组合 67">
            <a:extLst>
              <a:ext uri="{FF2B5EF4-FFF2-40B4-BE49-F238E27FC236}">
                <a16:creationId xmlns:a16="http://schemas.microsoft.com/office/drawing/2014/main" id="{21BAEF25-9DFD-4FCD-B230-9EDB4546B760}"/>
              </a:ext>
            </a:extLst>
          </p:cNvPr>
          <p:cNvGrpSpPr/>
          <p:nvPr/>
        </p:nvGrpSpPr>
        <p:grpSpPr>
          <a:xfrm>
            <a:off x="8221227" y="2089425"/>
            <a:ext cx="3065592" cy="665567"/>
            <a:chOff x="8196132" y="1918447"/>
            <a:chExt cx="2767745" cy="665567"/>
          </a:xfrm>
        </p:grpSpPr>
        <p:sp>
          <p:nvSpPr>
            <p:cNvPr id="69" name="矩形 68">
              <a:extLst>
                <a:ext uri="{FF2B5EF4-FFF2-40B4-BE49-F238E27FC236}">
                  <a16:creationId xmlns:a16="http://schemas.microsoft.com/office/drawing/2014/main" id="{334E4716-5120-4648-B065-193498DD8A56}"/>
                </a:ext>
              </a:extLst>
            </p:cNvPr>
            <p:cNvSpPr/>
            <p:nvPr/>
          </p:nvSpPr>
          <p:spPr>
            <a:xfrm>
              <a:off x="8196132" y="1918447"/>
              <a:ext cx="1296000" cy="6655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defTabSz="914112"/>
              <a:r>
                <a:rPr lang="en-US" sz="1400" b="1" dirty="0">
                  <a:solidFill>
                    <a:srgbClr val="1D1D1A"/>
                  </a:solidFill>
                </a:rPr>
                <a:t>temp = v [k];</a:t>
              </a:r>
            </a:p>
            <a:p>
              <a:pPr defTabSz="914112"/>
              <a:r>
                <a:rPr lang="en-US" sz="1400" b="1" dirty="0">
                  <a:solidFill>
                    <a:srgbClr val="1D1D1A"/>
                  </a:solidFill>
                </a:rPr>
                <a:t>v[k] = v[k+1];</a:t>
              </a:r>
            </a:p>
            <a:p>
              <a:pPr defTabSz="914112"/>
              <a:r>
                <a:rPr lang="en-US" sz="1400" b="1" dirty="0">
                  <a:solidFill>
                    <a:srgbClr val="1D1D1A"/>
                  </a:solidFill>
                </a:rPr>
                <a:t>v[k+1] = temp;</a:t>
              </a:r>
            </a:p>
          </p:txBody>
        </p:sp>
        <p:sp>
          <p:nvSpPr>
            <p:cNvPr id="70" name="矩形 69">
              <a:extLst>
                <a:ext uri="{FF2B5EF4-FFF2-40B4-BE49-F238E27FC236}">
                  <a16:creationId xmlns:a16="http://schemas.microsoft.com/office/drawing/2014/main" id="{1F09B127-46A1-408C-A118-B46A2B281A20}"/>
                </a:ext>
              </a:extLst>
            </p:cNvPr>
            <p:cNvSpPr/>
            <p:nvPr/>
          </p:nvSpPr>
          <p:spPr>
            <a:xfrm>
              <a:off x="9667877" y="1918447"/>
              <a:ext cx="1296000" cy="6655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defTabSz="914112"/>
              <a:r>
                <a:rPr lang="en-US" sz="1400" b="1" dirty="0">
                  <a:solidFill>
                    <a:srgbClr val="1D1D1A"/>
                  </a:solidFill>
                </a:rPr>
                <a:t>TEMP = V[K]</a:t>
              </a:r>
            </a:p>
            <a:p>
              <a:pPr defTabSz="914112"/>
              <a:r>
                <a:rPr lang="en-US" sz="1400" b="1" dirty="0">
                  <a:solidFill>
                    <a:srgbClr val="1D1D1A"/>
                  </a:solidFill>
                </a:rPr>
                <a:t>V[K] = V[K+1]</a:t>
              </a:r>
            </a:p>
            <a:p>
              <a:pPr defTabSz="914112"/>
              <a:r>
                <a:rPr lang="en-US" sz="1400" b="1" dirty="0">
                  <a:solidFill>
                    <a:srgbClr val="1D1D1A"/>
                  </a:solidFill>
                </a:rPr>
                <a:t>V[K+1] = TEMP</a:t>
              </a:r>
            </a:p>
          </p:txBody>
        </p:sp>
      </p:grpSp>
      <p:sp>
        <p:nvSpPr>
          <p:cNvPr id="71" name="矩形 70">
            <a:extLst>
              <a:ext uri="{FF2B5EF4-FFF2-40B4-BE49-F238E27FC236}">
                <a16:creationId xmlns:a16="http://schemas.microsoft.com/office/drawing/2014/main" id="{CFCECCFC-0552-4B8D-AAE9-590FFE5A4102}"/>
              </a:ext>
            </a:extLst>
          </p:cNvPr>
          <p:cNvSpPr/>
          <p:nvPr/>
        </p:nvSpPr>
        <p:spPr>
          <a:xfrm>
            <a:off x="8936418" y="3335523"/>
            <a:ext cx="1556682" cy="77096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defTabSz="914112"/>
            <a:r>
              <a:rPr lang="en-US" sz="1200" b="1" dirty="0" err="1">
                <a:solidFill>
                  <a:schemeClr val="tx1"/>
                </a:solidFill>
              </a:rPr>
              <a:t>lw</a:t>
            </a:r>
            <a:r>
              <a:rPr lang="en-US" sz="1200" b="1" dirty="0">
                <a:solidFill>
                  <a:schemeClr val="tx1"/>
                </a:solidFill>
              </a:rPr>
              <a:t> $t0, 0($2)</a:t>
            </a:r>
          </a:p>
          <a:p>
            <a:pPr algn="ctr" defTabSz="914112"/>
            <a:r>
              <a:rPr lang="en-US" sz="1200" b="1" dirty="0" err="1">
                <a:solidFill>
                  <a:schemeClr val="tx1"/>
                </a:solidFill>
              </a:rPr>
              <a:t>lw</a:t>
            </a:r>
            <a:r>
              <a:rPr lang="en-US" sz="1200" b="1" dirty="0">
                <a:solidFill>
                  <a:schemeClr val="tx1"/>
                </a:solidFill>
              </a:rPr>
              <a:t> $t1, 4($2)</a:t>
            </a:r>
          </a:p>
          <a:p>
            <a:pPr algn="ctr" defTabSz="914112"/>
            <a:r>
              <a:rPr lang="en-US" sz="1200" b="1" dirty="0" err="1">
                <a:solidFill>
                  <a:schemeClr val="tx1"/>
                </a:solidFill>
              </a:rPr>
              <a:t>sw</a:t>
            </a:r>
            <a:r>
              <a:rPr lang="en-US" sz="1200" b="1" dirty="0">
                <a:solidFill>
                  <a:schemeClr val="tx1"/>
                </a:solidFill>
              </a:rPr>
              <a:t> $t1, 0($2)</a:t>
            </a:r>
          </a:p>
          <a:p>
            <a:pPr algn="ctr" defTabSz="914112"/>
            <a:r>
              <a:rPr lang="en-US" sz="1200" b="1" dirty="0" err="1">
                <a:solidFill>
                  <a:schemeClr val="tx1"/>
                </a:solidFill>
              </a:rPr>
              <a:t>sw</a:t>
            </a:r>
            <a:r>
              <a:rPr lang="en-US" sz="1200" b="1" dirty="0">
                <a:solidFill>
                  <a:schemeClr val="tx1"/>
                </a:solidFill>
              </a:rPr>
              <a:t> $t0, 4($2)</a:t>
            </a:r>
          </a:p>
        </p:txBody>
      </p:sp>
      <p:sp>
        <p:nvSpPr>
          <p:cNvPr id="72" name="文本框 56">
            <a:extLst>
              <a:ext uri="{FF2B5EF4-FFF2-40B4-BE49-F238E27FC236}">
                <a16:creationId xmlns:a16="http://schemas.microsoft.com/office/drawing/2014/main" id="{1073DE08-61FA-4732-B849-6CB821932846}"/>
              </a:ext>
            </a:extLst>
          </p:cNvPr>
          <p:cNvSpPr txBox="1"/>
          <p:nvPr/>
        </p:nvSpPr>
        <p:spPr>
          <a:xfrm>
            <a:off x="6498771" y="3562450"/>
            <a:ext cx="1524609" cy="432000"/>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600" b="1" dirty="0">
                <a:solidFill>
                  <a:srgbClr val="1D1D1A"/>
                </a:solidFill>
                <a:latin typeface="Huawei Sans" panose="020C0503030203020204" pitchFamily="34" charset="0"/>
              </a:rPr>
              <a:t>Assembly language</a:t>
            </a:r>
          </a:p>
        </p:txBody>
      </p:sp>
      <p:sp>
        <p:nvSpPr>
          <p:cNvPr id="73" name="文本框 57">
            <a:extLst>
              <a:ext uri="{FF2B5EF4-FFF2-40B4-BE49-F238E27FC236}">
                <a16:creationId xmlns:a16="http://schemas.microsoft.com/office/drawing/2014/main" id="{D0BA5BAC-73F9-47A8-A5F8-970DA0D7ABAF}"/>
              </a:ext>
            </a:extLst>
          </p:cNvPr>
          <p:cNvSpPr txBox="1"/>
          <p:nvPr/>
        </p:nvSpPr>
        <p:spPr>
          <a:xfrm>
            <a:off x="6639338" y="4859355"/>
            <a:ext cx="1369618" cy="432000"/>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600" b="1" dirty="0">
                <a:solidFill>
                  <a:srgbClr val="1D1D1A"/>
                </a:solidFill>
                <a:latin typeface="Huawei Sans" panose="020C0503030203020204" pitchFamily="34" charset="0"/>
              </a:rPr>
              <a:t>Machine code</a:t>
            </a:r>
          </a:p>
        </p:txBody>
      </p:sp>
      <p:sp>
        <p:nvSpPr>
          <p:cNvPr id="74" name="矩形 73">
            <a:extLst>
              <a:ext uri="{FF2B5EF4-FFF2-40B4-BE49-F238E27FC236}">
                <a16:creationId xmlns:a16="http://schemas.microsoft.com/office/drawing/2014/main" id="{E5FE108A-DEAE-480F-B079-458A230B7EF6}"/>
              </a:ext>
            </a:extLst>
          </p:cNvPr>
          <p:cNvSpPr/>
          <p:nvPr/>
        </p:nvSpPr>
        <p:spPr>
          <a:xfrm>
            <a:off x="8221225" y="4617879"/>
            <a:ext cx="3065591" cy="805819"/>
          </a:xfrm>
          <a:prstGeom prst="rect">
            <a:avLst/>
          </a:prstGeom>
          <a:solidFill>
            <a:srgbClr val="92CF5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r>
              <a:rPr lang="en-US" sz="1050" b="1" dirty="0">
                <a:solidFill>
                  <a:srgbClr val="FFFFFF"/>
                </a:solidFill>
              </a:rPr>
              <a:t>0000 1001 1100 0110 1010 1111 0101 1000</a:t>
            </a:r>
          </a:p>
          <a:p>
            <a:pPr algn="ctr" defTabSz="914112"/>
            <a:r>
              <a:rPr lang="en-US" sz="1050" b="1" dirty="0">
                <a:solidFill>
                  <a:srgbClr val="FFFFFF"/>
                </a:solidFill>
              </a:rPr>
              <a:t>1010 1111 0101 1000 0000 1001 1100 0110</a:t>
            </a:r>
          </a:p>
          <a:p>
            <a:pPr algn="ctr" defTabSz="914112"/>
            <a:r>
              <a:rPr lang="en-US" sz="1050" b="1" dirty="0">
                <a:solidFill>
                  <a:srgbClr val="FFFFFF"/>
                </a:solidFill>
              </a:rPr>
              <a:t>1100 0110 1010 1111 0101 1000 0000 1001</a:t>
            </a:r>
          </a:p>
          <a:p>
            <a:pPr algn="ctr" defTabSz="914112"/>
            <a:r>
              <a:rPr lang="en-US" sz="1050" b="1" dirty="0">
                <a:solidFill>
                  <a:srgbClr val="FFFFFF"/>
                </a:solidFill>
              </a:rPr>
              <a:t>0101 1000 0000 1001 1100 0110 1010 1111</a:t>
            </a:r>
          </a:p>
        </p:txBody>
      </p:sp>
      <p:sp>
        <p:nvSpPr>
          <p:cNvPr id="75" name="下箭头 121">
            <a:extLst>
              <a:ext uri="{FF2B5EF4-FFF2-40B4-BE49-F238E27FC236}">
                <a16:creationId xmlns:a16="http://schemas.microsoft.com/office/drawing/2014/main" id="{C125A235-BF5C-4296-8DEF-18F734EF4B35}"/>
              </a:ext>
            </a:extLst>
          </p:cNvPr>
          <p:cNvSpPr/>
          <p:nvPr/>
        </p:nvSpPr>
        <p:spPr>
          <a:xfrm>
            <a:off x="9333540" y="2805792"/>
            <a:ext cx="216000" cy="468000"/>
          </a:xfrm>
          <a:prstGeom prst="downArrow">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endParaRPr lang="zh-CN" altLang="en-US" sz="1050" b="1" dirty="0">
              <a:solidFill>
                <a:srgbClr val="FFFFFF"/>
              </a:solidFill>
              <a:latin typeface="Huawei Sans" panose="020C0503030203020204" pitchFamily="34" charset="0"/>
            </a:endParaRPr>
          </a:p>
        </p:txBody>
      </p:sp>
      <p:sp>
        <p:nvSpPr>
          <p:cNvPr id="76" name="下箭头 122">
            <a:extLst>
              <a:ext uri="{FF2B5EF4-FFF2-40B4-BE49-F238E27FC236}">
                <a16:creationId xmlns:a16="http://schemas.microsoft.com/office/drawing/2014/main" id="{CAC08E4D-0645-4C7B-973E-DC66AC082D5C}"/>
              </a:ext>
            </a:extLst>
          </p:cNvPr>
          <p:cNvSpPr/>
          <p:nvPr/>
        </p:nvSpPr>
        <p:spPr>
          <a:xfrm>
            <a:off x="10096860" y="2805792"/>
            <a:ext cx="216000" cy="468000"/>
          </a:xfrm>
          <a:prstGeom prst="downArrow">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endParaRPr lang="zh-CN" altLang="en-US" sz="1050" b="1" dirty="0">
              <a:solidFill>
                <a:srgbClr val="FFFFFF"/>
              </a:solidFill>
              <a:latin typeface="Huawei Sans" panose="020C0503030203020204" pitchFamily="34" charset="0"/>
            </a:endParaRPr>
          </a:p>
        </p:txBody>
      </p:sp>
      <p:sp>
        <p:nvSpPr>
          <p:cNvPr id="77" name="下箭头 123">
            <a:extLst>
              <a:ext uri="{FF2B5EF4-FFF2-40B4-BE49-F238E27FC236}">
                <a16:creationId xmlns:a16="http://schemas.microsoft.com/office/drawing/2014/main" id="{5ACA9F40-4EF4-4DB8-8DBA-4879C8654165}"/>
              </a:ext>
            </a:extLst>
          </p:cNvPr>
          <p:cNvSpPr/>
          <p:nvPr/>
        </p:nvSpPr>
        <p:spPr>
          <a:xfrm>
            <a:off x="8417820" y="2805792"/>
            <a:ext cx="216000" cy="1764000"/>
          </a:xfrm>
          <a:prstGeom prst="downArrow">
            <a:avLst/>
          </a:prstGeom>
          <a:solidFill>
            <a:srgbClr val="92CF5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endParaRPr lang="zh-CN" altLang="en-US" sz="1050" b="1" dirty="0">
              <a:solidFill>
                <a:srgbClr val="FFFFFF"/>
              </a:solidFill>
            </a:endParaRPr>
          </a:p>
        </p:txBody>
      </p:sp>
      <p:sp>
        <p:nvSpPr>
          <p:cNvPr id="78" name="下箭头 124">
            <a:extLst>
              <a:ext uri="{FF2B5EF4-FFF2-40B4-BE49-F238E27FC236}">
                <a16:creationId xmlns:a16="http://schemas.microsoft.com/office/drawing/2014/main" id="{CC4D0D7C-B9DE-455A-84C3-C5645440B188}"/>
              </a:ext>
            </a:extLst>
          </p:cNvPr>
          <p:cNvSpPr/>
          <p:nvPr/>
        </p:nvSpPr>
        <p:spPr>
          <a:xfrm>
            <a:off x="10856220" y="2805792"/>
            <a:ext cx="216000" cy="1764000"/>
          </a:xfrm>
          <a:prstGeom prst="downArrow">
            <a:avLst/>
          </a:prstGeom>
          <a:solidFill>
            <a:srgbClr val="92CF5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endParaRPr lang="zh-CN" altLang="en-US" sz="1050" b="1" dirty="0">
              <a:solidFill>
                <a:srgbClr val="FFFFFF"/>
              </a:solidFill>
            </a:endParaRPr>
          </a:p>
        </p:txBody>
      </p:sp>
      <p:sp>
        <p:nvSpPr>
          <p:cNvPr id="79" name="文本框 52">
            <a:extLst>
              <a:ext uri="{FF2B5EF4-FFF2-40B4-BE49-F238E27FC236}">
                <a16:creationId xmlns:a16="http://schemas.microsoft.com/office/drawing/2014/main" id="{67176AE5-6F00-4B50-AFAC-9AADB14C9D7C}"/>
              </a:ext>
            </a:extLst>
          </p:cNvPr>
          <p:cNvSpPr txBox="1"/>
          <p:nvPr/>
        </p:nvSpPr>
        <p:spPr>
          <a:xfrm>
            <a:off x="8450199" y="2805931"/>
            <a:ext cx="972437" cy="541223"/>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100" b="1" dirty="0">
                <a:solidFill>
                  <a:srgbClr val="1D1D1A"/>
                </a:solidFill>
                <a:latin typeface="Huawei Sans" panose="020C0503030203020204" pitchFamily="34" charset="0"/>
                <a:cs typeface="Arial" panose="020B0604020202020204" pitchFamily="34" charset="0"/>
              </a:rPr>
              <a:t>C/C++</a:t>
            </a:r>
          </a:p>
          <a:p>
            <a:pPr algn="ctr" fontAlgn="ctr"/>
            <a:r>
              <a:rPr lang="en-US" sz="1100" b="1" dirty="0">
                <a:solidFill>
                  <a:srgbClr val="1D1D1A"/>
                </a:solidFill>
                <a:latin typeface="Huawei Sans" panose="020C0503030203020204" pitchFamily="34" charset="0"/>
                <a:cs typeface="Arial" panose="020B0604020202020204" pitchFamily="34" charset="0"/>
              </a:rPr>
              <a:t>compiler</a:t>
            </a:r>
          </a:p>
        </p:txBody>
      </p:sp>
      <p:sp>
        <p:nvSpPr>
          <p:cNvPr id="80" name="文本框 67">
            <a:extLst>
              <a:ext uri="{FF2B5EF4-FFF2-40B4-BE49-F238E27FC236}">
                <a16:creationId xmlns:a16="http://schemas.microsoft.com/office/drawing/2014/main" id="{3236B2B5-A962-4551-8568-A6043F642DAA}"/>
              </a:ext>
            </a:extLst>
          </p:cNvPr>
          <p:cNvSpPr txBox="1"/>
          <p:nvPr/>
        </p:nvSpPr>
        <p:spPr>
          <a:xfrm>
            <a:off x="10217709" y="2811169"/>
            <a:ext cx="828000" cy="472977"/>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100" b="1" dirty="0">
                <a:solidFill>
                  <a:srgbClr val="1D1D1A"/>
                </a:solidFill>
                <a:latin typeface="Huawei Sans" panose="020C0503030203020204" pitchFamily="34" charset="0"/>
                <a:cs typeface="Arial" panose="020B0604020202020204" pitchFamily="34" charset="0"/>
              </a:rPr>
              <a:t>Fortran</a:t>
            </a:r>
          </a:p>
          <a:p>
            <a:pPr algn="ctr" fontAlgn="ctr"/>
            <a:r>
              <a:rPr lang="en-US" sz="1100" b="1" dirty="0">
                <a:solidFill>
                  <a:srgbClr val="1D1D1A"/>
                </a:solidFill>
                <a:latin typeface="Huawei Sans" panose="020C0503030203020204" pitchFamily="34" charset="0"/>
                <a:cs typeface="Arial" panose="020B0604020202020204" pitchFamily="34" charset="0"/>
              </a:rPr>
              <a:t>compiler</a:t>
            </a:r>
          </a:p>
        </p:txBody>
      </p:sp>
      <p:sp>
        <p:nvSpPr>
          <p:cNvPr id="81" name="下箭头 127">
            <a:extLst>
              <a:ext uri="{FF2B5EF4-FFF2-40B4-BE49-F238E27FC236}">
                <a16:creationId xmlns:a16="http://schemas.microsoft.com/office/drawing/2014/main" id="{68F2256E-A5CB-4329-9455-8D95ED57C47E}"/>
              </a:ext>
            </a:extLst>
          </p:cNvPr>
          <p:cNvSpPr/>
          <p:nvPr/>
        </p:nvSpPr>
        <p:spPr>
          <a:xfrm>
            <a:off x="9637020" y="4148503"/>
            <a:ext cx="216000" cy="468000"/>
          </a:xfrm>
          <a:prstGeom prst="downArrow">
            <a:avLst/>
          </a:prstGeom>
          <a:solidFill>
            <a:srgbClr val="92CF5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4112"/>
            <a:endParaRPr lang="zh-CN" altLang="en-US" sz="1050" b="1" dirty="0">
              <a:solidFill>
                <a:srgbClr val="FFFFFF"/>
              </a:solidFill>
            </a:endParaRPr>
          </a:p>
        </p:txBody>
      </p:sp>
      <p:sp>
        <p:nvSpPr>
          <p:cNvPr id="82" name="文本框 69">
            <a:extLst>
              <a:ext uri="{FF2B5EF4-FFF2-40B4-BE49-F238E27FC236}">
                <a16:creationId xmlns:a16="http://schemas.microsoft.com/office/drawing/2014/main" id="{6E2C9B12-876A-47E7-B47B-A61EC3A1476E}"/>
              </a:ext>
            </a:extLst>
          </p:cNvPr>
          <p:cNvSpPr txBox="1"/>
          <p:nvPr/>
        </p:nvSpPr>
        <p:spPr>
          <a:xfrm>
            <a:off x="9285340" y="4208087"/>
            <a:ext cx="1027520" cy="286869"/>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100" b="1" dirty="0">
                <a:solidFill>
                  <a:srgbClr val="1D1D1A"/>
                </a:solidFill>
                <a:latin typeface="Huawei Sans" panose="020C0503030203020204" pitchFamily="34" charset="0"/>
                <a:cs typeface="Arial" panose="020B0604020202020204" pitchFamily="34" charset="0"/>
              </a:rPr>
              <a:t>Assembler</a:t>
            </a:r>
          </a:p>
        </p:txBody>
      </p:sp>
      <p:sp>
        <p:nvSpPr>
          <p:cNvPr id="83" name="文本框 59">
            <a:extLst>
              <a:ext uri="{FF2B5EF4-FFF2-40B4-BE49-F238E27FC236}">
                <a16:creationId xmlns:a16="http://schemas.microsoft.com/office/drawing/2014/main" id="{FBECE676-4A68-42CA-80EF-7574165D4C4F}"/>
              </a:ext>
            </a:extLst>
          </p:cNvPr>
          <p:cNvSpPr txBox="1"/>
          <p:nvPr/>
        </p:nvSpPr>
        <p:spPr>
          <a:xfrm>
            <a:off x="2249601" y="1408790"/>
            <a:ext cx="3229975" cy="293662"/>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600" b="1" dirty="0">
                <a:solidFill>
                  <a:srgbClr val="0070C0"/>
                </a:solidFill>
                <a:latin typeface="Huawei Sans" panose="020C0503030203020204" pitchFamily="34" charset="0"/>
              </a:rPr>
              <a:t>Computing Technology Stack</a:t>
            </a:r>
          </a:p>
        </p:txBody>
      </p:sp>
      <p:sp>
        <p:nvSpPr>
          <p:cNvPr id="84" name="文本框 72">
            <a:extLst>
              <a:ext uri="{FF2B5EF4-FFF2-40B4-BE49-F238E27FC236}">
                <a16:creationId xmlns:a16="http://schemas.microsoft.com/office/drawing/2014/main" id="{34C3AD88-1D25-4BAB-97E0-8070C2B2B4C0}"/>
              </a:ext>
            </a:extLst>
          </p:cNvPr>
          <p:cNvSpPr txBox="1"/>
          <p:nvPr/>
        </p:nvSpPr>
        <p:spPr>
          <a:xfrm>
            <a:off x="7819782" y="1408790"/>
            <a:ext cx="3494475" cy="293662"/>
          </a:xfrm>
          <a:prstGeom prst="rect">
            <a:avLst/>
          </a:prstGeom>
          <a:noFill/>
        </p:spPr>
        <p:txBody>
          <a:bodyPr wrap="square"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600" b="1" dirty="0">
                <a:solidFill>
                  <a:srgbClr val="0070C0"/>
                </a:solidFill>
                <a:latin typeface="Huawei Sans" panose="020C0503030203020204" pitchFamily="34" charset="0"/>
              </a:rPr>
              <a:t>Program Execution Process</a:t>
            </a:r>
          </a:p>
        </p:txBody>
      </p:sp>
      <p:sp>
        <p:nvSpPr>
          <p:cNvPr id="85" name="文本框 73">
            <a:extLst>
              <a:ext uri="{FF2B5EF4-FFF2-40B4-BE49-F238E27FC236}">
                <a16:creationId xmlns:a16="http://schemas.microsoft.com/office/drawing/2014/main" id="{80AB566C-F518-45BD-AA75-D34884264E2B}"/>
              </a:ext>
            </a:extLst>
          </p:cNvPr>
          <p:cNvSpPr txBox="1"/>
          <p:nvPr/>
        </p:nvSpPr>
        <p:spPr>
          <a:xfrm>
            <a:off x="6639338" y="5613116"/>
            <a:ext cx="1369618" cy="432000"/>
          </a:xfrm>
          <a:prstGeom prst="rect">
            <a:avLst/>
          </a:prstGeom>
          <a:noFill/>
        </p:spPr>
        <p:txBody>
          <a:bodyPr wrap="square" rtlCol="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ctr"/>
            <a:r>
              <a:rPr lang="en-US" sz="1600" b="1" dirty="0">
                <a:solidFill>
                  <a:srgbClr val="1D1D1A"/>
                </a:solidFill>
                <a:latin typeface="Huawei Sans" panose="020C0503030203020204" pitchFamily="34" charset="0"/>
              </a:rPr>
              <a:t>Instruction set</a:t>
            </a:r>
          </a:p>
        </p:txBody>
      </p:sp>
      <p:sp>
        <p:nvSpPr>
          <p:cNvPr id="86" name="圆角矩形 132">
            <a:extLst>
              <a:ext uri="{FF2B5EF4-FFF2-40B4-BE49-F238E27FC236}">
                <a16:creationId xmlns:a16="http://schemas.microsoft.com/office/drawing/2014/main" id="{8B800C91-3676-4183-96EA-0F3F3A7C8009}"/>
              </a:ext>
            </a:extLst>
          </p:cNvPr>
          <p:cNvSpPr/>
          <p:nvPr/>
        </p:nvSpPr>
        <p:spPr>
          <a:xfrm>
            <a:off x="8377618" y="4712076"/>
            <a:ext cx="2808000" cy="144000"/>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endParaRPr lang="zh-CN" altLang="en-US" sz="1050" b="1" dirty="0">
              <a:solidFill>
                <a:srgbClr val="FFFFFF"/>
              </a:solidFill>
              <a:latin typeface="Huawei Sans" panose="020C0503030203020204" pitchFamily="34" charset="0"/>
            </a:endParaRPr>
          </a:p>
        </p:txBody>
      </p:sp>
      <p:cxnSp>
        <p:nvCxnSpPr>
          <p:cNvPr id="87" name="直接箭头连接符 86">
            <a:extLst>
              <a:ext uri="{FF2B5EF4-FFF2-40B4-BE49-F238E27FC236}">
                <a16:creationId xmlns:a16="http://schemas.microsoft.com/office/drawing/2014/main" id="{D1B22125-0332-430E-9FD3-A92D35F71DCF}"/>
              </a:ext>
            </a:extLst>
          </p:cNvPr>
          <p:cNvCxnSpPr/>
          <p:nvPr/>
        </p:nvCxnSpPr>
        <p:spPr>
          <a:xfrm>
            <a:off x="8705901" y="4849336"/>
            <a:ext cx="0" cy="864000"/>
          </a:xfrm>
          <a:prstGeom prst="straightConnector1">
            <a:avLst/>
          </a:prstGeom>
          <a:ln w="28575">
            <a:solidFill>
              <a:srgbClr val="990000"/>
            </a:solidFill>
            <a:tailEnd type="triangle"/>
          </a:ln>
        </p:spPr>
        <p:style>
          <a:lnRef idx="1">
            <a:schemeClr val="accent1"/>
          </a:lnRef>
          <a:fillRef idx="0">
            <a:schemeClr val="accent1"/>
          </a:fillRef>
          <a:effectRef idx="0">
            <a:schemeClr val="accent1"/>
          </a:effectRef>
          <a:fontRef idx="minor">
            <a:schemeClr val="tx1"/>
          </a:fontRef>
        </p:style>
      </p:cxnSp>
      <p:sp>
        <p:nvSpPr>
          <p:cNvPr id="88" name="文本框 7174">
            <a:extLst>
              <a:ext uri="{FF2B5EF4-FFF2-40B4-BE49-F238E27FC236}">
                <a16:creationId xmlns:a16="http://schemas.microsoft.com/office/drawing/2014/main" id="{BE2BBDF9-1CEE-494C-976E-A2D5F4B9A5C1}"/>
              </a:ext>
            </a:extLst>
          </p:cNvPr>
          <p:cNvSpPr txBox="1"/>
          <p:nvPr/>
        </p:nvSpPr>
        <p:spPr>
          <a:xfrm>
            <a:off x="8012592" y="5706066"/>
            <a:ext cx="1435515" cy="254000"/>
          </a:xfrm>
          <a:prstGeom prst="rect">
            <a:avLst/>
          </a:prstGeom>
          <a:noFill/>
        </p:spPr>
        <p:txBody>
          <a:bodyPr wrap="square" rtlCol="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ctr"/>
            <a:r>
              <a:rPr lang="en-US" sz="1600" b="1" dirty="0">
                <a:solidFill>
                  <a:srgbClr val="EC7061"/>
                </a:solidFill>
                <a:latin typeface="Huawei Sans" panose="020C0503030203020204" pitchFamily="34" charset="0"/>
              </a:rPr>
              <a:t>Instruction 1</a:t>
            </a:r>
          </a:p>
        </p:txBody>
      </p:sp>
      <p:sp>
        <p:nvSpPr>
          <p:cNvPr id="89" name="圆角矩形 135">
            <a:extLst>
              <a:ext uri="{FF2B5EF4-FFF2-40B4-BE49-F238E27FC236}">
                <a16:creationId xmlns:a16="http://schemas.microsoft.com/office/drawing/2014/main" id="{0AA6859F-E439-4DD2-AD9F-0DF23EB420A9}"/>
              </a:ext>
            </a:extLst>
          </p:cNvPr>
          <p:cNvSpPr/>
          <p:nvPr/>
        </p:nvSpPr>
        <p:spPr>
          <a:xfrm>
            <a:off x="8377618" y="5020718"/>
            <a:ext cx="2808000" cy="144000"/>
          </a:xfrm>
          <a:prstGeom prst="roundRect">
            <a:avLst/>
          </a:prstGeom>
          <a:no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12" fontAlgn="ctr"/>
            <a:endParaRPr lang="zh-CN" altLang="en-US" sz="1050" b="1" dirty="0">
              <a:solidFill>
                <a:srgbClr val="FFFFFF"/>
              </a:solidFill>
              <a:latin typeface="Huawei Sans" panose="020C0503030203020204" pitchFamily="34" charset="0"/>
            </a:endParaRPr>
          </a:p>
        </p:txBody>
      </p:sp>
      <p:cxnSp>
        <p:nvCxnSpPr>
          <p:cNvPr id="90" name="直接箭头连接符 89">
            <a:extLst>
              <a:ext uri="{FF2B5EF4-FFF2-40B4-BE49-F238E27FC236}">
                <a16:creationId xmlns:a16="http://schemas.microsoft.com/office/drawing/2014/main" id="{8BBE034B-CE24-4A37-A75E-B8615831DCC6}"/>
              </a:ext>
            </a:extLst>
          </p:cNvPr>
          <p:cNvCxnSpPr>
            <a:endCxn id="91" idx="0"/>
          </p:cNvCxnSpPr>
          <p:nvPr/>
        </p:nvCxnSpPr>
        <p:spPr>
          <a:xfrm flipH="1">
            <a:off x="10488030" y="5164718"/>
            <a:ext cx="5073" cy="541348"/>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91" name="文本框 89">
            <a:extLst>
              <a:ext uri="{FF2B5EF4-FFF2-40B4-BE49-F238E27FC236}">
                <a16:creationId xmlns:a16="http://schemas.microsoft.com/office/drawing/2014/main" id="{5C9B0038-DDBF-4EC8-B227-4D43CE8FBA0D}"/>
              </a:ext>
            </a:extLst>
          </p:cNvPr>
          <p:cNvSpPr txBox="1"/>
          <p:nvPr/>
        </p:nvSpPr>
        <p:spPr>
          <a:xfrm>
            <a:off x="9770272" y="5706066"/>
            <a:ext cx="1435515" cy="254000"/>
          </a:xfrm>
          <a:prstGeom prst="rect">
            <a:avLst/>
          </a:prstGeom>
          <a:noFill/>
        </p:spPr>
        <p:txBody>
          <a:bodyPr wrap="square" rtlCol="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ctr"/>
            <a:r>
              <a:rPr lang="en-US" sz="1600" b="1">
                <a:solidFill>
                  <a:srgbClr val="0070C0"/>
                </a:solidFill>
                <a:latin typeface="Huawei Sans" panose="020C0503030203020204" pitchFamily="34" charset="0"/>
              </a:rPr>
              <a:t>Data 1</a:t>
            </a:r>
          </a:p>
        </p:txBody>
      </p:sp>
    </p:spTree>
    <p:extLst>
      <p:ext uri="{BB962C8B-B14F-4D97-AF65-F5344CB8AC3E}">
        <p14:creationId xmlns:p14="http://schemas.microsoft.com/office/powerpoint/2010/main" val="3791005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C1E6DC-A4E2-42CE-AB38-4B2D54BF078C}"/>
              </a:ext>
            </a:extLst>
          </p:cNvPr>
          <p:cNvSpPr>
            <a:spLocks noGrp="1"/>
          </p:cNvSpPr>
          <p:nvPr>
            <p:ph type="title"/>
          </p:nvPr>
        </p:nvSpPr>
        <p:spPr/>
        <p:txBody>
          <a:bodyPr/>
          <a:lstStyle/>
          <a:p>
            <a:r>
              <a:rPr lang="en-US"/>
              <a:t>High-level Language - Compiled Language</a:t>
            </a:r>
            <a:endParaRPr lang="en-US" dirty="0"/>
          </a:p>
        </p:txBody>
      </p:sp>
      <p:sp>
        <p:nvSpPr>
          <p:cNvPr id="3" name="文本占位符 2"/>
          <p:cNvSpPr>
            <a:spLocks noGrp="1"/>
          </p:cNvSpPr>
          <p:nvPr>
            <p:ph type="body" sz="quarter" idx="4294967295"/>
          </p:nvPr>
        </p:nvSpPr>
        <p:spPr>
          <a:xfrm>
            <a:off x="446088" y="1243013"/>
            <a:ext cx="11306175" cy="2222500"/>
          </a:xfrm>
        </p:spPr>
        <p:txBody>
          <a:bodyPr/>
          <a:lstStyle/>
          <a:p>
            <a:r>
              <a:rPr lang="en-US" altLang="zh-CN" sz="1600" dirty="0"/>
              <a:t>Compiled language: Before a program in a compiled language is executed, a compilation process is performed to compile the program into a machine language file. The compilation result can be directly used without re-translation during running. Typical compiled languages include C/C++ and Go.</a:t>
            </a:r>
          </a:p>
          <a:p>
            <a:r>
              <a:rPr lang="en-US" altLang="zh-CN" sz="1600" dirty="0"/>
              <a:t>From source code to program: The source code needs to be translated into machine instructions by the compiler and assembler, and then the linker uses the link library function to generate the machine language program. The machine language must match the instruction set of the CPU, which is loaded to the memory by the loader during running and executed by the CPU.</a:t>
            </a:r>
          </a:p>
          <a:p>
            <a:endParaRPr lang="zh-CN" altLang="en-US" sz="1600" dirty="0"/>
          </a:p>
        </p:txBody>
      </p:sp>
      <p:sp>
        <p:nvSpPr>
          <p:cNvPr id="4" name="文本框 3">
            <a:extLst>
              <a:ext uri="{FF2B5EF4-FFF2-40B4-BE49-F238E27FC236}">
                <a16:creationId xmlns:a16="http://schemas.microsoft.com/office/drawing/2014/main" id="{71D3E952-746B-4092-8D19-E32C3969A5B9}"/>
              </a:ext>
            </a:extLst>
          </p:cNvPr>
          <p:cNvSpPr txBox="1"/>
          <p:nvPr/>
        </p:nvSpPr>
        <p:spPr>
          <a:xfrm>
            <a:off x="1858463" y="3916460"/>
            <a:ext cx="883813" cy="846480"/>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dirty="0">
                <a:latin typeface="Huawei Sans" panose="020C0503030203020204" pitchFamily="34" charset="0"/>
              </a:rPr>
              <a:t>Compiler</a:t>
            </a:r>
          </a:p>
        </p:txBody>
      </p:sp>
      <p:sp>
        <p:nvSpPr>
          <p:cNvPr id="5" name="文本框 4">
            <a:extLst>
              <a:ext uri="{FF2B5EF4-FFF2-40B4-BE49-F238E27FC236}">
                <a16:creationId xmlns:a16="http://schemas.microsoft.com/office/drawing/2014/main" id="{85F8C60B-B6BC-4520-B0F1-C58985748851}"/>
              </a:ext>
            </a:extLst>
          </p:cNvPr>
          <p:cNvSpPr txBox="1"/>
          <p:nvPr/>
        </p:nvSpPr>
        <p:spPr>
          <a:xfrm>
            <a:off x="6980269" y="3916460"/>
            <a:ext cx="856272" cy="846480"/>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a:latin typeface="Huawei Sans" panose="020C0503030203020204" pitchFamily="34" charset="0"/>
              </a:rPr>
              <a:t>Linker</a:t>
            </a:r>
          </a:p>
        </p:txBody>
      </p:sp>
      <p:sp>
        <p:nvSpPr>
          <p:cNvPr id="6" name="文本框 5">
            <a:extLst>
              <a:ext uri="{FF2B5EF4-FFF2-40B4-BE49-F238E27FC236}">
                <a16:creationId xmlns:a16="http://schemas.microsoft.com/office/drawing/2014/main" id="{B000A521-E13D-4377-93C8-976CEC9CA585}"/>
              </a:ext>
            </a:extLst>
          </p:cNvPr>
          <p:cNvSpPr txBox="1"/>
          <p:nvPr/>
        </p:nvSpPr>
        <p:spPr>
          <a:xfrm>
            <a:off x="8062536" y="3916460"/>
            <a:ext cx="1481877" cy="846480"/>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200">
                <a:solidFill>
                  <a:schemeClr val="tx1"/>
                </a:solidFill>
                <a:latin typeface="Huawei Sans" panose="020C0503030203020204" pitchFamily="34" charset="0"/>
                <a:ea typeface="方正兰亭黑简体" panose="02000000000000000000" pitchFamily="2" charset="-122"/>
              </a:defRPr>
            </a:lvl1pPr>
          </a:lstStyle>
          <a:p>
            <a:r>
              <a:rPr lang="en-US" sz="1300" dirty="0"/>
              <a:t>Executable code:</a:t>
            </a:r>
          </a:p>
          <a:p>
            <a:r>
              <a:rPr lang="en-US" sz="1300" dirty="0"/>
              <a:t>machine language program</a:t>
            </a:r>
          </a:p>
        </p:txBody>
      </p:sp>
      <p:sp>
        <p:nvSpPr>
          <p:cNvPr id="7" name="文本框 6">
            <a:extLst>
              <a:ext uri="{FF2B5EF4-FFF2-40B4-BE49-F238E27FC236}">
                <a16:creationId xmlns:a16="http://schemas.microsoft.com/office/drawing/2014/main" id="{E5F9AE77-4914-487F-863D-556A26F4EB5C}"/>
              </a:ext>
            </a:extLst>
          </p:cNvPr>
          <p:cNvSpPr txBox="1"/>
          <p:nvPr/>
        </p:nvSpPr>
        <p:spPr>
          <a:xfrm>
            <a:off x="9770408" y="3916460"/>
            <a:ext cx="856271" cy="846480"/>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a:latin typeface="Huawei Sans" panose="020C0503030203020204" pitchFamily="34" charset="0"/>
              </a:rPr>
              <a:t>Loader</a:t>
            </a:r>
          </a:p>
        </p:txBody>
      </p:sp>
      <p:cxnSp>
        <p:nvCxnSpPr>
          <p:cNvPr id="8" name="直接箭头连接符 35">
            <a:extLst>
              <a:ext uri="{FF2B5EF4-FFF2-40B4-BE49-F238E27FC236}">
                <a16:creationId xmlns:a16="http://schemas.microsoft.com/office/drawing/2014/main" id="{D9A33F0A-739F-4744-8968-5F2764ECE06D}"/>
              </a:ext>
            </a:extLst>
          </p:cNvPr>
          <p:cNvCxnSpPr>
            <a:cxnSpLocks/>
            <a:stCxn id="18" idx="3"/>
            <a:endCxn id="13" idx="1"/>
          </p:cNvCxnSpPr>
          <p:nvPr/>
        </p:nvCxnSpPr>
        <p:spPr>
          <a:xfrm flipV="1">
            <a:off x="5100304" y="4337009"/>
            <a:ext cx="225995" cy="2691"/>
          </a:xfrm>
          <a:prstGeom prst="bentConnector3">
            <a:avLst>
              <a:gd name="adj1" fmla="val 50000"/>
            </a:avLst>
          </a:prstGeom>
          <a:noFill/>
          <a:ln w="25400" cap="flat" cmpd="sng" algn="ctr">
            <a:solidFill>
              <a:srgbClr val="94D8F1"/>
            </a:solidFill>
            <a:prstDash val="solid"/>
            <a:miter lim="800000"/>
            <a:tailEnd type="triangle"/>
          </a:ln>
          <a:effectLst/>
        </p:spPr>
      </p:cxnSp>
      <p:cxnSp>
        <p:nvCxnSpPr>
          <p:cNvPr id="9" name="直接箭头连接符 8">
            <a:extLst>
              <a:ext uri="{FF2B5EF4-FFF2-40B4-BE49-F238E27FC236}">
                <a16:creationId xmlns:a16="http://schemas.microsoft.com/office/drawing/2014/main" id="{63F89F56-7212-4783-850A-B719AD53C24E}"/>
              </a:ext>
            </a:extLst>
          </p:cNvPr>
          <p:cNvCxnSpPr>
            <a:cxnSpLocks/>
            <a:stCxn id="5" idx="3"/>
            <a:endCxn id="6" idx="1"/>
          </p:cNvCxnSpPr>
          <p:nvPr/>
        </p:nvCxnSpPr>
        <p:spPr>
          <a:xfrm>
            <a:off x="7836541" y="4339700"/>
            <a:ext cx="225995" cy="0"/>
          </a:xfrm>
          <a:prstGeom prst="straightConnector1">
            <a:avLst/>
          </a:prstGeom>
          <a:noFill/>
          <a:ln w="25400" cap="flat" cmpd="sng" algn="ctr">
            <a:solidFill>
              <a:srgbClr val="94D8F1"/>
            </a:solidFill>
            <a:prstDash val="solid"/>
            <a:miter lim="800000"/>
            <a:tailEnd type="triangle"/>
          </a:ln>
          <a:effectLst/>
        </p:spPr>
      </p:cxnSp>
      <p:cxnSp>
        <p:nvCxnSpPr>
          <p:cNvPr id="10" name="直接箭头连接符 9">
            <a:extLst>
              <a:ext uri="{FF2B5EF4-FFF2-40B4-BE49-F238E27FC236}">
                <a16:creationId xmlns:a16="http://schemas.microsoft.com/office/drawing/2014/main" id="{2CEBB657-3C02-4B21-B057-9CEE5E6A3D48}"/>
              </a:ext>
            </a:extLst>
          </p:cNvPr>
          <p:cNvCxnSpPr>
            <a:cxnSpLocks/>
            <a:stCxn id="6" idx="3"/>
            <a:endCxn id="7" idx="1"/>
          </p:cNvCxnSpPr>
          <p:nvPr/>
        </p:nvCxnSpPr>
        <p:spPr>
          <a:xfrm>
            <a:off x="9544413" y="4339700"/>
            <a:ext cx="225995" cy="0"/>
          </a:xfrm>
          <a:prstGeom prst="straightConnector1">
            <a:avLst/>
          </a:prstGeom>
          <a:noFill/>
          <a:ln w="25400" cap="flat" cmpd="sng" algn="ctr">
            <a:solidFill>
              <a:srgbClr val="94D8F1"/>
            </a:solidFill>
            <a:prstDash val="solid"/>
            <a:miter lim="800000"/>
            <a:tailEnd type="triangle"/>
          </a:ln>
          <a:effectLst/>
        </p:spPr>
      </p:cxnSp>
      <p:sp>
        <p:nvSpPr>
          <p:cNvPr id="11" name="文本框 10">
            <a:extLst>
              <a:ext uri="{FF2B5EF4-FFF2-40B4-BE49-F238E27FC236}">
                <a16:creationId xmlns:a16="http://schemas.microsoft.com/office/drawing/2014/main" id="{BB8C1B12-E18E-4A21-A825-5872CD6452C4}"/>
              </a:ext>
            </a:extLst>
          </p:cNvPr>
          <p:cNvSpPr txBox="1"/>
          <p:nvPr/>
        </p:nvSpPr>
        <p:spPr>
          <a:xfrm>
            <a:off x="471560" y="3916460"/>
            <a:ext cx="1180787" cy="846480"/>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200">
                <a:solidFill>
                  <a:schemeClr val="tx1"/>
                </a:solidFill>
                <a:latin typeface="Huawei Sans" panose="020C0503030203020204" pitchFamily="34" charset="0"/>
                <a:ea typeface="方正兰亭黑简体" panose="02000000000000000000" pitchFamily="2" charset="-122"/>
              </a:defRPr>
            </a:lvl1pPr>
          </a:lstStyle>
          <a:p>
            <a:r>
              <a:rPr lang="en-US" sz="1300" dirty="0"/>
              <a:t>C/C++ source code</a:t>
            </a:r>
          </a:p>
        </p:txBody>
      </p:sp>
      <p:cxnSp>
        <p:nvCxnSpPr>
          <p:cNvPr id="12" name="直接箭头连接符 11">
            <a:extLst>
              <a:ext uri="{FF2B5EF4-FFF2-40B4-BE49-F238E27FC236}">
                <a16:creationId xmlns:a16="http://schemas.microsoft.com/office/drawing/2014/main" id="{C1EAA4CE-DC3C-4F6F-A641-38A39C911603}"/>
              </a:ext>
            </a:extLst>
          </p:cNvPr>
          <p:cNvCxnSpPr>
            <a:cxnSpLocks/>
            <a:stCxn id="11" idx="3"/>
            <a:endCxn id="4" idx="1"/>
          </p:cNvCxnSpPr>
          <p:nvPr/>
        </p:nvCxnSpPr>
        <p:spPr>
          <a:xfrm>
            <a:off x="1652347" y="4339700"/>
            <a:ext cx="206116" cy="0"/>
          </a:xfrm>
          <a:prstGeom prst="straightConnector1">
            <a:avLst/>
          </a:prstGeom>
          <a:noFill/>
          <a:ln w="25400" cap="flat" cmpd="sng" algn="ctr">
            <a:solidFill>
              <a:srgbClr val="94D8F1"/>
            </a:solidFill>
            <a:prstDash val="solid"/>
            <a:miter lim="800000"/>
            <a:tailEnd type="triangle"/>
          </a:ln>
          <a:effectLst/>
        </p:spPr>
      </p:cxnSp>
      <p:sp>
        <p:nvSpPr>
          <p:cNvPr id="13" name="文本框 12">
            <a:extLst>
              <a:ext uri="{FF2B5EF4-FFF2-40B4-BE49-F238E27FC236}">
                <a16:creationId xmlns:a16="http://schemas.microsoft.com/office/drawing/2014/main" id="{3CBEBEAF-16EA-4432-84B9-FFBA7EE263DF}"/>
              </a:ext>
            </a:extLst>
          </p:cNvPr>
          <p:cNvSpPr txBox="1"/>
          <p:nvPr/>
        </p:nvSpPr>
        <p:spPr>
          <a:xfrm>
            <a:off x="5326299" y="3916460"/>
            <a:ext cx="1427975" cy="841097"/>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200">
                <a:solidFill>
                  <a:schemeClr val="tx1"/>
                </a:solidFill>
                <a:latin typeface="Huawei Sans" panose="020C0503030203020204" pitchFamily="34" charset="0"/>
                <a:ea typeface="方正兰亭黑简体" panose="02000000000000000000" pitchFamily="2" charset="-122"/>
              </a:defRPr>
            </a:lvl1pPr>
          </a:lstStyle>
          <a:p>
            <a:r>
              <a:rPr lang="en-US" sz="1300" dirty="0"/>
              <a:t>Object module:</a:t>
            </a:r>
          </a:p>
          <a:p>
            <a:r>
              <a:rPr lang="en-US" sz="1300" dirty="0"/>
              <a:t>machine language module</a:t>
            </a:r>
          </a:p>
        </p:txBody>
      </p:sp>
      <p:sp>
        <p:nvSpPr>
          <p:cNvPr id="14" name="文本框 13">
            <a:extLst>
              <a:ext uri="{FF2B5EF4-FFF2-40B4-BE49-F238E27FC236}">
                <a16:creationId xmlns:a16="http://schemas.microsoft.com/office/drawing/2014/main" id="{18061305-7D20-44BA-BD9B-2BF68F29B5C1}"/>
              </a:ext>
            </a:extLst>
          </p:cNvPr>
          <p:cNvSpPr txBox="1"/>
          <p:nvPr/>
        </p:nvSpPr>
        <p:spPr>
          <a:xfrm>
            <a:off x="4814751" y="5178106"/>
            <a:ext cx="1953148" cy="903061"/>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200">
                <a:solidFill>
                  <a:schemeClr val="tx1"/>
                </a:solidFill>
                <a:latin typeface="Huawei Sans" panose="020C0503030203020204" pitchFamily="34" charset="0"/>
                <a:ea typeface="方正兰亭黑简体" panose="02000000000000000000" pitchFamily="2" charset="-122"/>
              </a:defRPr>
            </a:lvl1pPr>
          </a:lstStyle>
          <a:p>
            <a:r>
              <a:rPr lang="en-US" sz="1300" dirty="0"/>
              <a:t>Target library: library function (machine language)</a:t>
            </a:r>
          </a:p>
        </p:txBody>
      </p:sp>
      <p:cxnSp>
        <p:nvCxnSpPr>
          <p:cNvPr id="15" name="直接箭头连接符 60">
            <a:extLst>
              <a:ext uri="{FF2B5EF4-FFF2-40B4-BE49-F238E27FC236}">
                <a16:creationId xmlns:a16="http://schemas.microsoft.com/office/drawing/2014/main" id="{79F3982E-D37F-4569-982E-8E0693F2A45D}"/>
              </a:ext>
            </a:extLst>
          </p:cNvPr>
          <p:cNvCxnSpPr>
            <a:cxnSpLocks/>
            <a:stCxn id="13" idx="3"/>
            <a:endCxn id="5" idx="1"/>
          </p:cNvCxnSpPr>
          <p:nvPr/>
        </p:nvCxnSpPr>
        <p:spPr>
          <a:xfrm>
            <a:off x="6754274" y="4337009"/>
            <a:ext cx="225995" cy="2691"/>
          </a:xfrm>
          <a:prstGeom prst="bentConnector3">
            <a:avLst>
              <a:gd name="adj1" fmla="val 50000"/>
            </a:avLst>
          </a:prstGeom>
          <a:noFill/>
          <a:ln w="25400" cap="flat" cmpd="sng" algn="ctr">
            <a:solidFill>
              <a:srgbClr val="94D8F1"/>
            </a:solidFill>
            <a:prstDash val="solid"/>
            <a:miter lim="800000"/>
            <a:tailEnd type="triangle"/>
          </a:ln>
          <a:effectLst/>
        </p:spPr>
      </p:cxnSp>
      <p:cxnSp>
        <p:nvCxnSpPr>
          <p:cNvPr id="16" name="直接箭头连接符 63">
            <a:extLst>
              <a:ext uri="{FF2B5EF4-FFF2-40B4-BE49-F238E27FC236}">
                <a16:creationId xmlns:a16="http://schemas.microsoft.com/office/drawing/2014/main" id="{F09A5958-CA7B-47AC-9EF6-3B4DD9929E44}"/>
              </a:ext>
            </a:extLst>
          </p:cNvPr>
          <p:cNvCxnSpPr>
            <a:cxnSpLocks/>
            <a:stCxn id="14" idx="3"/>
            <a:endCxn id="5" idx="2"/>
          </p:cNvCxnSpPr>
          <p:nvPr/>
        </p:nvCxnSpPr>
        <p:spPr>
          <a:xfrm flipV="1">
            <a:off x="6767899" y="4762940"/>
            <a:ext cx="640506" cy="866697"/>
          </a:xfrm>
          <a:prstGeom prst="bentConnector2">
            <a:avLst/>
          </a:prstGeom>
          <a:noFill/>
          <a:ln w="25400" cap="flat" cmpd="sng" algn="ctr">
            <a:solidFill>
              <a:srgbClr val="94D8F1"/>
            </a:solidFill>
            <a:prstDash val="solid"/>
            <a:miter lim="800000"/>
            <a:tailEnd type="triangle"/>
          </a:ln>
          <a:effectLst/>
        </p:spPr>
      </p:cxnSp>
      <p:sp>
        <p:nvSpPr>
          <p:cNvPr id="17" name="文本框 16">
            <a:extLst>
              <a:ext uri="{FF2B5EF4-FFF2-40B4-BE49-F238E27FC236}">
                <a16:creationId xmlns:a16="http://schemas.microsoft.com/office/drawing/2014/main" id="{5A5D64E0-4BC0-40A8-8619-39FEBEBF6ECD}"/>
              </a:ext>
            </a:extLst>
          </p:cNvPr>
          <p:cNvSpPr txBox="1"/>
          <p:nvPr/>
        </p:nvSpPr>
        <p:spPr>
          <a:xfrm>
            <a:off x="2960609" y="3916460"/>
            <a:ext cx="1057428" cy="846480"/>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200">
                <a:solidFill>
                  <a:schemeClr val="tx1"/>
                </a:solidFill>
                <a:latin typeface="Huawei Sans" panose="020C0503030203020204" pitchFamily="34" charset="0"/>
                <a:ea typeface="方正兰亭黑简体" panose="02000000000000000000" pitchFamily="2" charset="-122"/>
              </a:defRPr>
            </a:lvl1pPr>
          </a:lstStyle>
          <a:p>
            <a:r>
              <a:rPr lang="en-US" sz="1300" dirty="0"/>
              <a:t>Assembly language program</a:t>
            </a:r>
          </a:p>
        </p:txBody>
      </p:sp>
      <p:sp>
        <p:nvSpPr>
          <p:cNvPr id="18" name="文本框 17">
            <a:extLst>
              <a:ext uri="{FF2B5EF4-FFF2-40B4-BE49-F238E27FC236}">
                <a16:creationId xmlns:a16="http://schemas.microsoft.com/office/drawing/2014/main" id="{7D1B891A-DC88-45FA-A467-3482E686BD02}"/>
              </a:ext>
            </a:extLst>
          </p:cNvPr>
          <p:cNvSpPr txBox="1"/>
          <p:nvPr/>
        </p:nvSpPr>
        <p:spPr>
          <a:xfrm>
            <a:off x="4244032" y="3916460"/>
            <a:ext cx="856272" cy="846480"/>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dirty="0">
                <a:latin typeface="Huawei Sans" panose="020C0503030203020204" pitchFamily="34" charset="0"/>
              </a:rPr>
              <a:t>Assembler</a:t>
            </a:r>
          </a:p>
        </p:txBody>
      </p:sp>
      <p:sp>
        <p:nvSpPr>
          <p:cNvPr id="19" name="文本框 18">
            <a:extLst>
              <a:ext uri="{FF2B5EF4-FFF2-40B4-BE49-F238E27FC236}">
                <a16:creationId xmlns:a16="http://schemas.microsoft.com/office/drawing/2014/main" id="{EC6038A4-2D99-44DE-BE52-FE0616ED854F}"/>
              </a:ext>
            </a:extLst>
          </p:cNvPr>
          <p:cNvSpPr txBox="1"/>
          <p:nvPr/>
        </p:nvSpPr>
        <p:spPr>
          <a:xfrm>
            <a:off x="10852674" y="3916460"/>
            <a:ext cx="856271" cy="846480"/>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a:latin typeface="Huawei Sans" panose="020C0503030203020204" pitchFamily="34" charset="0"/>
              </a:rPr>
              <a:t>Memory</a:t>
            </a:r>
          </a:p>
        </p:txBody>
      </p:sp>
      <p:cxnSp>
        <p:nvCxnSpPr>
          <p:cNvPr id="20" name="直接箭头连接符 19">
            <a:extLst>
              <a:ext uri="{FF2B5EF4-FFF2-40B4-BE49-F238E27FC236}">
                <a16:creationId xmlns:a16="http://schemas.microsoft.com/office/drawing/2014/main" id="{FD7C0B20-74E0-4708-8B19-868DFDBF1D3F}"/>
              </a:ext>
            </a:extLst>
          </p:cNvPr>
          <p:cNvCxnSpPr>
            <a:cxnSpLocks/>
            <a:stCxn id="4" idx="3"/>
            <a:endCxn id="17" idx="1"/>
          </p:cNvCxnSpPr>
          <p:nvPr/>
        </p:nvCxnSpPr>
        <p:spPr>
          <a:xfrm>
            <a:off x="2742276" y="4339700"/>
            <a:ext cx="218333" cy="0"/>
          </a:xfrm>
          <a:prstGeom prst="straightConnector1">
            <a:avLst/>
          </a:prstGeom>
          <a:noFill/>
          <a:ln w="25400" cap="flat" cmpd="sng" algn="ctr">
            <a:solidFill>
              <a:srgbClr val="94D8F1"/>
            </a:solidFill>
            <a:prstDash val="solid"/>
            <a:miter lim="800000"/>
            <a:tailEnd type="triangle"/>
          </a:ln>
          <a:effectLst/>
        </p:spPr>
      </p:cxnSp>
      <p:cxnSp>
        <p:nvCxnSpPr>
          <p:cNvPr id="21" name="直接箭头连接符 20">
            <a:extLst>
              <a:ext uri="{FF2B5EF4-FFF2-40B4-BE49-F238E27FC236}">
                <a16:creationId xmlns:a16="http://schemas.microsoft.com/office/drawing/2014/main" id="{3E31A92E-E095-48ED-A6C6-594910DFEAD0}"/>
              </a:ext>
            </a:extLst>
          </p:cNvPr>
          <p:cNvCxnSpPr>
            <a:cxnSpLocks/>
            <a:stCxn id="17" idx="3"/>
            <a:endCxn id="18" idx="1"/>
          </p:cNvCxnSpPr>
          <p:nvPr/>
        </p:nvCxnSpPr>
        <p:spPr>
          <a:xfrm>
            <a:off x="4018037" y="4339700"/>
            <a:ext cx="225995" cy="0"/>
          </a:xfrm>
          <a:prstGeom prst="straightConnector1">
            <a:avLst/>
          </a:prstGeom>
          <a:noFill/>
          <a:ln w="25400" cap="flat" cmpd="sng" algn="ctr">
            <a:solidFill>
              <a:srgbClr val="94D8F1"/>
            </a:solidFill>
            <a:prstDash val="solid"/>
            <a:miter lim="800000"/>
            <a:tailEnd type="triangle"/>
          </a:ln>
          <a:effectLst/>
        </p:spPr>
      </p:cxnSp>
      <p:cxnSp>
        <p:nvCxnSpPr>
          <p:cNvPr id="22" name="直接箭头连接符 21">
            <a:extLst>
              <a:ext uri="{FF2B5EF4-FFF2-40B4-BE49-F238E27FC236}">
                <a16:creationId xmlns:a16="http://schemas.microsoft.com/office/drawing/2014/main" id="{090A56A9-3331-49EF-99C7-1DC4D1BD728B}"/>
              </a:ext>
            </a:extLst>
          </p:cNvPr>
          <p:cNvCxnSpPr>
            <a:cxnSpLocks/>
            <a:stCxn id="7" idx="3"/>
            <a:endCxn id="19" idx="1"/>
          </p:cNvCxnSpPr>
          <p:nvPr/>
        </p:nvCxnSpPr>
        <p:spPr>
          <a:xfrm>
            <a:off x="10626679" y="4339700"/>
            <a:ext cx="225995" cy="0"/>
          </a:xfrm>
          <a:prstGeom prst="straightConnector1">
            <a:avLst/>
          </a:prstGeom>
          <a:noFill/>
          <a:ln w="25400" cap="flat" cmpd="sng" algn="ctr">
            <a:solidFill>
              <a:srgbClr val="94D8F1"/>
            </a:solidFill>
            <a:prstDash val="solid"/>
            <a:miter lim="800000"/>
            <a:tailEnd type="triangle"/>
          </a:ln>
          <a:effectLst/>
        </p:spPr>
      </p:cxnSp>
    </p:spTree>
    <p:extLst>
      <p:ext uri="{BB962C8B-B14F-4D97-AF65-F5344CB8AC3E}">
        <p14:creationId xmlns:p14="http://schemas.microsoft.com/office/powerpoint/2010/main" val="1697380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04193D-F99F-4A43-8A6A-60DB773CD71A}"/>
              </a:ext>
            </a:extLst>
          </p:cNvPr>
          <p:cNvSpPr>
            <a:spLocks noGrp="1"/>
          </p:cNvSpPr>
          <p:nvPr>
            <p:ph type="title"/>
          </p:nvPr>
        </p:nvSpPr>
        <p:spPr/>
        <p:txBody>
          <a:bodyPr/>
          <a:lstStyle/>
          <a:p>
            <a:r>
              <a:rPr lang="en-US"/>
              <a:t>High-level Language - Interpreted Language</a:t>
            </a:r>
            <a:endParaRPr lang="en-US" dirty="0"/>
          </a:p>
        </p:txBody>
      </p:sp>
      <p:sp>
        <p:nvSpPr>
          <p:cNvPr id="3" name="文本占位符 2"/>
          <p:cNvSpPr>
            <a:spLocks noGrp="1"/>
          </p:cNvSpPr>
          <p:nvPr>
            <p:ph type="body" sz="quarter" idx="4294967295"/>
          </p:nvPr>
        </p:nvSpPr>
        <p:spPr>
          <a:xfrm>
            <a:off x="444589" y="1243013"/>
            <a:ext cx="11306175" cy="4679950"/>
          </a:xfrm>
        </p:spPr>
        <p:txBody>
          <a:bodyPr/>
          <a:lstStyle/>
          <a:p>
            <a:r>
              <a:rPr lang="en-US" altLang="zh-CN" sz="1600" dirty="0"/>
              <a:t>Interpreted language: Interpreted language programs do not need to be compiled before running. They are translated line by line when running. Typically, Java and Python are interpreted languages.</a:t>
            </a:r>
          </a:p>
          <a:p>
            <a:r>
              <a:rPr lang="en-US" altLang="zh-CN" sz="1600" dirty="0"/>
              <a:t>Process from source code to programs: Source code of an interpreted language is generated by the compiler and then interpreted and executed by a virtual machine (VM) (for example, JVM/PVM). The VM shields the differences between CPU instruction sets. Therefore, portability of the interpreted language is relatively good.</a:t>
            </a:r>
          </a:p>
          <a:p>
            <a:endParaRPr lang="zh-CN" altLang="en-US" sz="1600" dirty="0"/>
          </a:p>
        </p:txBody>
      </p:sp>
      <p:sp>
        <p:nvSpPr>
          <p:cNvPr id="4" name="文本框 3">
            <a:extLst>
              <a:ext uri="{FF2B5EF4-FFF2-40B4-BE49-F238E27FC236}">
                <a16:creationId xmlns:a16="http://schemas.microsoft.com/office/drawing/2014/main" id="{1167E30B-AE00-4F92-ACE8-D61612DA8CD5}"/>
              </a:ext>
            </a:extLst>
          </p:cNvPr>
          <p:cNvSpPr txBox="1"/>
          <p:nvPr/>
        </p:nvSpPr>
        <p:spPr>
          <a:xfrm>
            <a:off x="2026868" y="5912279"/>
            <a:ext cx="897027" cy="401344"/>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a:latin typeface="Huawei Sans" panose="020C0503030203020204" pitchFamily="34" charset="0"/>
              </a:rPr>
              <a:t>JVM</a:t>
            </a:r>
          </a:p>
        </p:txBody>
      </p:sp>
      <p:cxnSp>
        <p:nvCxnSpPr>
          <p:cNvPr id="5" name="直接箭头连接符 35">
            <a:extLst>
              <a:ext uri="{FF2B5EF4-FFF2-40B4-BE49-F238E27FC236}">
                <a16:creationId xmlns:a16="http://schemas.microsoft.com/office/drawing/2014/main" id="{46A89064-4915-4183-8E2F-E88A82D039E4}"/>
              </a:ext>
            </a:extLst>
          </p:cNvPr>
          <p:cNvCxnSpPr>
            <a:stCxn id="11" idx="2"/>
            <a:endCxn id="6" idx="0"/>
          </p:cNvCxnSpPr>
          <p:nvPr/>
        </p:nvCxnSpPr>
        <p:spPr>
          <a:xfrm>
            <a:off x="2475384" y="4767045"/>
            <a:ext cx="0" cy="281557"/>
          </a:xfrm>
          <a:prstGeom prst="straightConnector1">
            <a:avLst/>
          </a:prstGeom>
          <a:noFill/>
          <a:ln w="25400" cap="flat" cmpd="sng" algn="ctr">
            <a:solidFill>
              <a:srgbClr val="00B0F0"/>
            </a:solidFill>
            <a:prstDash val="solid"/>
            <a:miter lim="800000"/>
            <a:tailEnd type="triangle"/>
          </a:ln>
          <a:effectLst/>
        </p:spPr>
      </p:cxnSp>
      <p:sp>
        <p:nvSpPr>
          <p:cNvPr id="6" name="文本框 5">
            <a:extLst>
              <a:ext uri="{FF2B5EF4-FFF2-40B4-BE49-F238E27FC236}">
                <a16:creationId xmlns:a16="http://schemas.microsoft.com/office/drawing/2014/main" id="{39BDE9D3-0A2F-4BA4-BBFD-7B82D89D4618}"/>
              </a:ext>
            </a:extLst>
          </p:cNvPr>
          <p:cNvSpPr txBox="1"/>
          <p:nvPr/>
        </p:nvSpPr>
        <p:spPr>
          <a:xfrm>
            <a:off x="1594177" y="5048602"/>
            <a:ext cx="1762414" cy="570583"/>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300">
                <a:solidFill>
                  <a:schemeClr val="tx1"/>
                </a:solidFill>
                <a:latin typeface="Huawei Sans" panose="020C0503030203020204" pitchFamily="34" charset="0"/>
                <a:ea typeface="方正兰亭黑简体" panose="02000000000000000000" pitchFamily="2" charset="-122"/>
              </a:defRPr>
            </a:lvl1pPr>
          </a:lstStyle>
          <a:p>
            <a:r>
              <a:rPr lang="en-US" dirty="0"/>
              <a:t>Class file</a:t>
            </a:r>
          </a:p>
          <a:p>
            <a:r>
              <a:rPr lang="en-US" dirty="0"/>
              <a:t>(byte code)</a:t>
            </a:r>
          </a:p>
        </p:txBody>
      </p:sp>
      <p:sp>
        <p:nvSpPr>
          <p:cNvPr id="7" name="文本框 6">
            <a:extLst>
              <a:ext uri="{FF2B5EF4-FFF2-40B4-BE49-F238E27FC236}">
                <a16:creationId xmlns:a16="http://schemas.microsoft.com/office/drawing/2014/main" id="{51DF8348-1D6A-40C8-AE8B-DBDC41FD9CA1}"/>
              </a:ext>
            </a:extLst>
          </p:cNvPr>
          <p:cNvSpPr txBox="1"/>
          <p:nvPr/>
        </p:nvSpPr>
        <p:spPr>
          <a:xfrm>
            <a:off x="3579849" y="5048602"/>
            <a:ext cx="1739450" cy="570583"/>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300">
                <a:solidFill>
                  <a:schemeClr val="tx1"/>
                </a:solidFill>
                <a:latin typeface="Huawei Sans" panose="020C0503030203020204" pitchFamily="34" charset="0"/>
                <a:ea typeface="方正兰亭黑简体" panose="02000000000000000000" pitchFamily="2" charset="-122"/>
              </a:defRPr>
            </a:lvl1pPr>
          </a:lstStyle>
          <a:p>
            <a:r>
              <a:rPr lang="en-US" dirty="0"/>
              <a:t>Java library function</a:t>
            </a:r>
          </a:p>
          <a:p>
            <a:r>
              <a:rPr lang="en-US" dirty="0"/>
              <a:t>(machine language)</a:t>
            </a:r>
          </a:p>
        </p:txBody>
      </p:sp>
      <p:cxnSp>
        <p:nvCxnSpPr>
          <p:cNvPr id="8" name="直接箭头连接符 60">
            <a:extLst>
              <a:ext uri="{FF2B5EF4-FFF2-40B4-BE49-F238E27FC236}">
                <a16:creationId xmlns:a16="http://schemas.microsoft.com/office/drawing/2014/main" id="{628712AA-85E6-4122-ADB7-834AFB20DB83}"/>
              </a:ext>
            </a:extLst>
          </p:cNvPr>
          <p:cNvCxnSpPr>
            <a:stCxn id="6" idx="2"/>
            <a:endCxn id="4" idx="0"/>
          </p:cNvCxnSpPr>
          <p:nvPr/>
        </p:nvCxnSpPr>
        <p:spPr>
          <a:xfrm flipH="1">
            <a:off x="2475382" y="5619185"/>
            <a:ext cx="2" cy="293094"/>
          </a:xfrm>
          <a:prstGeom prst="straightConnector1">
            <a:avLst/>
          </a:prstGeom>
          <a:noFill/>
          <a:ln w="25400" cap="flat" cmpd="sng" algn="ctr">
            <a:solidFill>
              <a:srgbClr val="00B0F0"/>
            </a:solidFill>
            <a:prstDash val="solid"/>
            <a:miter lim="800000"/>
            <a:tailEnd type="triangle"/>
          </a:ln>
          <a:effectLst/>
        </p:spPr>
      </p:cxnSp>
      <p:cxnSp>
        <p:nvCxnSpPr>
          <p:cNvPr id="9" name="直接箭头连接符 63">
            <a:extLst>
              <a:ext uri="{FF2B5EF4-FFF2-40B4-BE49-F238E27FC236}">
                <a16:creationId xmlns:a16="http://schemas.microsoft.com/office/drawing/2014/main" id="{0F7CAD24-A153-4535-B893-20DE560E7D2E}"/>
              </a:ext>
            </a:extLst>
          </p:cNvPr>
          <p:cNvCxnSpPr>
            <a:stCxn id="7" idx="2"/>
            <a:endCxn id="4" idx="0"/>
          </p:cNvCxnSpPr>
          <p:nvPr/>
        </p:nvCxnSpPr>
        <p:spPr>
          <a:xfrm rot="5400000">
            <a:off x="3315931" y="4778636"/>
            <a:ext cx="293094" cy="1974192"/>
          </a:xfrm>
          <a:prstGeom prst="bentConnector3">
            <a:avLst>
              <a:gd name="adj1" fmla="val 50000"/>
            </a:avLst>
          </a:prstGeom>
          <a:noFill/>
          <a:ln w="25400" cap="flat" cmpd="sng" algn="ctr">
            <a:solidFill>
              <a:srgbClr val="00B0F0"/>
            </a:solidFill>
            <a:prstDash val="solid"/>
            <a:miter lim="800000"/>
            <a:tailEnd type="triangle"/>
          </a:ln>
          <a:effectLst/>
        </p:spPr>
      </p:cxnSp>
      <p:sp>
        <p:nvSpPr>
          <p:cNvPr id="10" name="文本框 9">
            <a:extLst>
              <a:ext uri="{FF2B5EF4-FFF2-40B4-BE49-F238E27FC236}">
                <a16:creationId xmlns:a16="http://schemas.microsoft.com/office/drawing/2014/main" id="{F8C5E7EB-E66D-442F-93DD-E942B3042D08}"/>
              </a:ext>
            </a:extLst>
          </p:cNvPr>
          <p:cNvSpPr txBox="1"/>
          <p:nvPr/>
        </p:nvSpPr>
        <p:spPr>
          <a:xfrm>
            <a:off x="1594177" y="3313944"/>
            <a:ext cx="1762414" cy="574235"/>
          </a:xfrm>
          <a:prstGeom prst="rect">
            <a:avLst/>
          </a:prstGeom>
          <a:solidFill>
            <a:srgbClr val="94D8F1"/>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ctr">
              <a:defRPr sz="1300">
                <a:solidFill>
                  <a:schemeClr val="tx1"/>
                </a:solidFill>
                <a:latin typeface="Huawei Sans" panose="020C0503030203020204" pitchFamily="34" charset="0"/>
                <a:ea typeface="方正兰亭黑简体" panose="02000000000000000000" pitchFamily="2" charset="-122"/>
              </a:defRPr>
            </a:lvl1pPr>
          </a:lstStyle>
          <a:p>
            <a:r>
              <a:rPr lang="en-US" dirty="0"/>
              <a:t>Java language program</a:t>
            </a:r>
          </a:p>
        </p:txBody>
      </p:sp>
      <p:sp>
        <p:nvSpPr>
          <p:cNvPr id="11" name="文本框 10">
            <a:extLst>
              <a:ext uri="{FF2B5EF4-FFF2-40B4-BE49-F238E27FC236}">
                <a16:creationId xmlns:a16="http://schemas.microsoft.com/office/drawing/2014/main" id="{BDE48B79-EE29-455E-AD7B-7DB74EA91985}"/>
              </a:ext>
            </a:extLst>
          </p:cNvPr>
          <p:cNvSpPr txBox="1"/>
          <p:nvPr/>
        </p:nvSpPr>
        <p:spPr>
          <a:xfrm>
            <a:off x="2026870" y="4192810"/>
            <a:ext cx="897027" cy="574235"/>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a:latin typeface="Huawei Sans" panose="020C0503030203020204" pitchFamily="34" charset="0"/>
              </a:rPr>
              <a:t>Compiler</a:t>
            </a:r>
          </a:p>
        </p:txBody>
      </p:sp>
      <p:cxnSp>
        <p:nvCxnSpPr>
          <p:cNvPr id="12" name="直接箭头连接符 11">
            <a:extLst>
              <a:ext uri="{FF2B5EF4-FFF2-40B4-BE49-F238E27FC236}">
                <a16:creationId xmlns:a16="http://schemas.microsoft.com/office/drawing/2014/main" id="{2244F763-962B-4935-B367-27693D603169}"/>
              </a:ext>
            </a:extLst>
          </p:cNvPr>
          <p:cNvCxnSpPr>
            <a:stCxn id="10" idx="2"/>
            <a:endCxn id="11" idx="0"/>
          </p:cNvCxnSpPr>
          <p:nvPr/>
        </p:nvCxnSpPr>
        <p:spPr>
          <a:xfrm>
            <a:off x="2475384" y="3888179"/>
            <a:ext cx="0" cy="304631"/>
          </a:xfrm>
          <a:prstGeom prst="straightConnector1">
            <a:avLst/>
          </a:prstGeom>
          <a:noFill/>
          <a:ln w="25400" cap="flat" cmpd="sng" algn="ctr">
            <a:solidFill>
              <a:srgbClr val="00B0F0"/>
            </a:solidFill>
            <a:prstDash val="solid"/>
            <a:miter lim="800000"/>
            <a:tailEnd type="triangle"/>
          </a:ln>
          <a:effectLst/>
        </p:spPr>
      </p:cxnSp>
      <p:sp>
        <p:nvSpPr>
          <p:cNvPr id="14" name="文本框 13">
            <a:extLst>
              <a:ext uri="{FF2B5EF4-FFF2-40B4-BE49-F238E27FC236}">
                <a16:creationId xmlns:a16="http://schemas.microsoft.com/office/drawing/2014/main" id="{A6EFB153-4BC1-44A3-9701-7DB1500D59DB}"/>
              </a:ext>
            </a:extLst>
          </p:cNvPr>
          <p:cNvSpPr txBox="1"/>
          <p:nvPr/>
        </p:nvSpPr>
        <p:spPr>
          <a:xfrm>
            <a:off x="9135966" y="5933073"/>
            <a:ext cx="915272" cy="404556"/>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300">
                <a:latin typeface="Huawei Sans" panose="020C0503030203020204" pitchFamily="34" charset="0"/>
              </a:rPr>
              <a:t>PVM</a:t>
            </a:r>
          </a:p>
        </p:txBody>
      </p:sp>
      <p:cxnSp>
        <p:nvCxnSpPr>
          <p:cNvPr id="15" name="直接箭头连接符 14">
            <a:extLst>
              <a:ext uri="{FF2B5EF4-FFF2-40B4-BE49-F238E27FC236}">
                <a16:creationId xmlns:a16="http://schemas.microsoft.com/office/drawing/2014/main" id="{1BAC35B5-417A-426C-BE6B-9ADA5C9644DA}"/>
              </a:ext>
            </a:extLst>
          </p:cNvPr>
          <p:cNvCxnSpPr>
            <a:stCxn id="21" idx="2"/>
            <a:endCxn id="16" idx="0"/>
          </p:cNvCxnSpPr>
          <p:nvPr/>
        </p:nvCxnSpPr>
        <p:spPr>
          <a:xfrm>
            <a:off x="9593604" y="4767045"/>
            <a:ext cx="0" cy="295440"/>
          </a:xfrm>
          <a:prstGeom prst="straightConnector1">
            <a:avLst/>
          </a:prstGeom>
          <a:noFill/>
          <a:ln w="25400" cap="flat" cmpd="sng" algn="ctr">
            <a:solidFill>
              <a:srgbClr val="00B0F0"/>
            </a:solidFill>
            <a:prstDash val="solid"/>
            <a:miter lim="800000"/>
            <a:tailEnd type="triangle"/>
          </a:ln>
          <a:effectLst/>
        </p:spPr>
      </p:cxnSp>
      <p:sp>
        <p:nvSpPr>
          <p:cNvPr id="16" name="文本框 15">
            <a:extLst>
              <a:ext uri="{FF2B5EF4-FFF2-40B4-BE49-F238E27FC236}">
                <a16:creationId xmlns:a16="http://schemas.microsoft.com/office/drawing/2014/main" id="{DDCAB7F6-D034-4FD3-8612-A7F4ADDDBB66}"/>
              </a:ext>
            </a:extLst>
          </p:cNvPr>
          <p:cNvSpPr txBox="1"/>
          <p:nvPr/>
        </p:nvSpPr>
        <p:spPr>
          <a:xfrm>
            <a:off x="8710220" y="5062485"/>
            <a:ext cx="1766767" cy="575149"/>
          </a:xfrm>
          <a:prstGeom prst="rect">
            <a:avLst/>
          </a:prstGeom>
          <a:solidFill>
            <a:srgbClr val="FFE3B1"/>
          </a:solidFill>
          <a:ln w="12700" cap="flat" cmpd="sng" algn="ctr">
            <a:solidFill>
              <a:srgbClr val="FFAF1E"/>
            </a:solidFill>
            <a:prstDash val="solid"/>
            <a:miter lim="800000"/>
          </a:ln>
          <a:effectLst/>
        </p:spPr>
        <p:txBody>
          <a:bodyPr wrap="square"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600" b="0" i="0" u="none" strike="noStrike" kern="0" cap="none" spc="0" normalizeH="0" baseline="0">
                <a:ln>
                  <a:noFill/>
                </a:ln>
                <a:effectLst/>
                <a:uLnTx/>
                <a:uFillTx/>
                <a:latin typeface="Huawei Sans"/>
                <a:ea typeface="方正兰亭黑简体"/>
              </a:defRPr>
            </a:lvl1pPr>
          </a:lstStyle>
          <a:p>
            <a:pPr fontAlgn="ctr"/>
            <a:r>
              <a:rPr lang="en-US" sz="1200">
                <a:latin typeface="Huawei Sans" panose="020C0503030203020204" pitchFamily="34" charset="0"/>
              </a:rPr>
              <a:t>.pyc file</a:t>
            </a:r>
          </a:p>
          <a:p>
            <a:pPr fontAlgn="ctr"/>
            <a:r>
              <a:rPr lang="en-US" sz="1200">
                <a:latin typeface="Huawei Sans" panose="020C0503030203020204" pitchFamily="34" charset="0"/>
              </a:rPr>
              <a:t>(byte code)</a:t>
            </a:r>
          </a:p>
        </p:txBody>
      </p:sp>
      <p:sp>
        <p:nvSpPr>
          <p:cNvPr id="17" name="文本框 16">
            <a:extLst>
              <a:ext uri="{FF2B5EF4-FFF2-40B4-BE49-F238E27FC236}">
                <a16:creationId xmlns:a16="http://schemas.microsoft.com/office/drawing/2014/main" id="{F6CA0407-1021-4BF3-A07A-D8FDA92CA897}"/>
              </a:ext>
            </a:extLst>
          </p:cNvPr>
          <p:cNvSpPr txBox="1"/>
          <p:nvPr/>
        </p:nvSpPr>
        <p:spPr>
          <a:xfrm>
            <a:off x="6733852" y="4846320"/>
            <a:ext cx="1747549" cy="804290"/>
          </a:xfrm>
          <a:prstGeom prst="rect">
            <a:avLst/>
          </a:prstGeom>
          <a:solidFill>
            <a:srgbClr val="FFE3B1"/>
          </a:solidFill>
          <a:ln w="12700" cap="flat" cmpd="sng" algn="ctr">
            <a:solidFill>
              <a:srgbClr val="FFAF1E"/>
            </a:solidFill>
            <a:prstDash val="solid"/>
            <a:miter lim="800000"/>
          </a:ln>
          <a:effectLst/>
        </p:spPr>
        <p:txBody>
          <a:bodyPr wrap="square"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600" b="0" i="0" u="none" strike="noStrike" kern="0" cap="none" spc="0" normalizeH="0" baseline="0">
                <a:ln>
                  <a:noFill/>
                </a:ln>
                <a:effectLst/>
                <a:uLnTx/>
                <a:uFillTx/>
                <a:latin typeface="Huawei Sans"/>
                <a:ea typeface="方正兰亭黑简体"/>
              </a:defRPr>
            </a:lvl1pPr>
          </a:lstStyle>
          <a:p>
            <a:pPr fontAlgn="ctr"/>
            <a:r>
              <a:rPr lang="en-US" sz="1300" dirty="0">
                <a:latin typeface="Huawei Sans" panose="020C0503030203020204" pitchFamily="34" charset="0"/>
              </a:rPr>
              <a:t>Python library functions (machine language)</a:t>
            </a:r>
          </a:p>
        </p:txBody>
      </p:sp>
      <p:cxnSp>
        <p:nvCxnSpPr>
          <p:cNvPr id="18" name="直接箭头连接符 60">
            <a:extLst>
              <a:ext uri="{FF2B5EF4-FFF2-40B4-BE49-F238E27FC236}">
                <a16:creationId xmlns:a16="http://schemas.microsoft.com/office/drawing/2014/main" id="{4C8B6596-DF6C-49B8-B01B-2BB9A22EEC2C}"/>
              </a:ext>
            </a:extLst>
          </p:cNvPr>
          <p:cNvCxnSpPr>
            <a:stCxn id="16" idx="2"/>
            <a:endCxn id="14" idx="0"/>
          </p:cNvCxnSpPr>
          <p:nvPr/>
        </p:nvCxnSpPr>
        <p:spPr>
          <a:xfrm rot="5400000">
            <a:off x="9445884" y="5785352"/>
            <a:ext cx="295439" cy="2"/>
          </a:xfrm>
          <a:prstGeom prst="bentConnector3">
            <a:avLst>
              <a:gd name="adj1" fmla="val 50000"/>
            </a:avLst>
          </a:prstGeom>
          <a:noFill/>
          <a:ln w="28575" cap="flat" cmpd="sng" algn="ctr">
            <a:solidFill>
              <a:srgbClr val="00B0F0"/>
            </a:solidFill>
            <a:prstDash val="solid"/>
            <a:miter lim="800000"/>
            <a:tailEnd type="triangle"/>
          </a:ln>
          <a:effectLst/>
        </p:spPr>
      </p:cxnSp>
      <p:cxnSp>
        <p:nvCxnSpPr>
          <p:cNvPr id="19" name="直接箭头连接符 63">
            <a:extLst>
              <a:ext uri="{FF2B5EF4-FFF2-40B4-BE49-F238E27FC236}">
                <a16:creationId xmlns:a16="http://schemas.microsoft.com/office/drawing/2014/main" id="{EA7CBE00-2C1A-4CB2-8207-A4BFDFF2B8CE}"/>
              </a:ext>
            </a:extLst>
          </p:cNvPr>
          <p:cNvCxnSpPr>
            <a:stCxn id="17" idx="2"/>
            <a:endCxn id="14" idx="0"/>
          </p:cNvCxnSpPr>
          <p:nvPr/>
        </p:nvCxnSpPr>
        <p:spPr>
          <a:xfrm rot="16200000" flipH="1">
            <a:off x="8459383" y="4798853"/>
            <a:ext cx="282463" cy="1985975"/>
          </a:xfrm>
          <a:prstGeom prst="bentConnector3">
            <a:avLst>
              <a:gd name="adj1" fmla="val 50000"/>
            </a:avLst>
          </a:prstGeom>
          <a:noFill/>
          <a:ln w="25400" cap="flat" cmpd="sng" algn="ctr">
            <a:solidFill>
              <a:srgbClr val="00B0F0"/>
            </a:solidFill>
            <a:prstDash val="solid"/>
            <a:miter lim="800000"/>
            <a:tailEnd type="triangle"/>
          </a:ln>
          <a:effectLst/>
        </p:spPr>
      </p:cxnSp>
      <p:sp>
        <p:nvSpPr>
          <p:cNvPr id="20" name="文本框 19">
            <a:extLst>
              <a:ext uri="{FF2B5EF4-FFF2-40B4-BE49-F238E27FC236}">
                <a16:creationId xmlns:a16="http://schemas.microsoft.com/office/drawing/2014/main" id="{80E35FCE-99F6-430D-B939-35818543E0C5}"/>
              </a:ext>
            </a:extLst>
          </p:cNvPr>
          <p:cNvSpPr txBox="1"/>
          <p:nvPr/>
        </p:nvSpPr>
        <p:spPr>
          <a:xfrm>
            <a:off x="8710220" y="3313945"/>
            <a:ext cx="1766767" cy="578830"/>
          </a:xfrm>
          <a:prstGeom prst="rect">
            <a:avLst/>
          </a:prstGeom>
          <a:solidFill>
            <a:srgbClr val="FFE3B1"/>
          </a:solidFill>
          <a:ln w="12700" cap="flat" cmpd="sng" algn="ctr">
            <a:solidFill>
              <a:srgbClr val="FFAF1E"/>
            </a:solidFill>
            <a:prstDash val="solid"/>
            <a:miter lim="800000"/>
          </a:ln>
          <a:effectLst/>
        </p:spPr>
        <p:txBody>
          <a:bodyPr wrap="square"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b="0" i="0" u="none" strike="noStrike" kern="0" cap="none" spc="0" normalizeH="0" baseline="0">
                <a:ln>
                  <a:noFill/>
                </a:ln>
                <a:solidFill>
                  <a:prstClr val="white"/>
                </a:solidFill>
                <a:effectLst/>
                <a:uLnTx/>
                <a:uFillTx/>
                <a:latin typeface="Huawei Sans"/>
                <a:ea typeface="方正兰亭黑简体"/>
              </a:defRPr>
            </a:lvl1pPr>
          </a:lstStyle>
          <a:p>
            <a:pPr fontAlgn="ctr"/>
            <a:r>
              <a:rPr lang="en-US" sz="1200">
                <a:solidFill>
                  <a:schemeClr val="tx1"/>
                </a:solidFill>
                <a:latin typeface="Huawei Sans" panose="020C0503030203020204" pitchFamily="34" charset="0"/>
              </a:rPr>
              <a:t>Python program</a:t>
            </a:r>
          </a:p>
        </p:txBody>
      </p:sp>
      <p:sp>
        <p:nvSpPr>
          <p:cNvPr id="21" name="文本框 20">
            <a:extLst>
              <a:ext uri="{FF2B5EF4-FFF2-40B4-BE49-F238E27FC236}">
                <a16:creationId xmlns:a16="http://schemas.microsoft.com/office/drawing/2014/main" id="{7D273CB1-E5C9-447F-9CB9-F8E14EAA28AF}"/>
              </a:ext>
            </a:extLst>
          </p:cNvPr>
          <p:cNvSpPr txBox="1"/>
          <p:nvPr/>
        </p:nvSpPr>
        <p:spPr>
          <a:xfrm>
            <a:off x="9135967" y="4188215"/>
            <a:ext cx="915272" cy="578830"/>
          </a:xfrm>
          <a:prstGeom prst="rect">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600">
                <a:solidFill>
                  <a:schemeClr val="tx1"/>
                </a:solidFill>
                <a:latin typeface="Huawei Sans" panose="020C0503030203020204" pitchFamily="34" charset="0"/>
                <a:ea typeface="方正兰亭黑简体" panose="02000000000000000000" pitchFamily="2" charset="-122"/>
              </a:defRPr>
            </a:lvl1pPr>
          </a:lstStyle>
          <a:p>
            <a:pPr fontAlgn="ctr"/>
            <a:r>
              <a:rPr lang="en-US" sz="1200">
                <a:latin typeface="Huawei Sans" panose="020C0503030203020204" pitchFamily="34" charset="0"/>
              </a:rPr>
              <a:t>Compiler</a:t>
            </a:r>
          </a:p>
        </p:txBody>
      </p:sp>
      <p:cxnSp>
        <p:nvCxnSpPr>
          <p:cNvPr id="22" name="直接箭头连接符 21">
            <a:extLst>
              <a:ext uri="{FF2B5EF4-FFF2-40B4-BE49-F238E27FC236}">
                <a16:creationId xmlns:a16="http://schemas.microsoft.com/office/drawing/2014/main" id="{343AED6A-E751-48D6-BD05-12857918B8B6}"/>
              </a:ext>
            </a:extLst>
          </p:cNvPr>
          <p:cNvCxnSpPr>
            <a:stCxn id="20" idx="2"/>
            <a:endCxn id="21" idx="0"/>
          </p:cNvCxnSpPr>
          <p:nvPr/>
        </p:nvCxnSpPr>
        <p:spPr>
          <a:xfrm>
            <a:off x="9593604" y="3892775"/>
            <a:ext cx="0" cy="295440"/>
          </a:xfrm>
          <a:prstGeom prst="straightConnector1">
            <a:avLst/>
          </a:prstGeom>
          <a:noFill/>
          <a:ln w="25400" cap="flat" cmpd="sng" algn="ctr">
            <a:solidFill>
              <a:srgbClr val="00B0F0"/>
            </a:solidFill>
            <a:prstDash val="solid"/>
            <a:miter lim="800000"/>
            <a:tailEnd type="triangle"/>
          </a:ln>
          <a:effectLst/>
        </p:spPr>
      </p:cxnSp>
      <p:sp>
        <p:nvSpPr>
          <p:cNvPr id="27" name="文本框 26">
            <a:extLst>
              <a:ext uri="{FF2B5EF4-FFF2-40B4-BE49-F238E27FC236}">
                <a16:creationId xmlns:a16="http://schemas.microsoft.com/office/drawing/2014/main" id="{DDCAB7F6-D034-4FD3-8612-A7F4ADDDBB66}"/>
              </a:ext>
            </a:extLst>
          </p:cNvPr>
          <p:cNvSpPr txBox="1"/>
          <p:nvPr/>
        </p:nvSpPr>
        <p:spPr>
          <a:xfrm>
            <a:off x="8708042" y="5062485"/>
            <a:ext cx="1766767" cy="575149"/>
          </a:xfrm>
          <a:prstGeom prst="rect">
            <a:avLst/>
          </a:prstGeom>
          <a:solidFill>
            <a:srgbClr val="FFE3B1"/>
          </a:solidFill>
          <a:ln w="12700" cap="flat" cmpd="sng" algn="ctr">
            <a:solidFill>
              <a:srgbClr val="FFAF1E"/>
            </a:solidFill>
            <a:prstDash val="solid"/>
            <a:miter lim="800000"/>
          </a:ln>
          <a:effectLst/>
        </p:spPr>
        <p:txBody>
          <a:bodyPr wrap="square"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600" b="0" i="0" u="none" strike="noStrike" kern="0" cap="none" spc="0" normalizeH="0" baseline="0">
                <a:ln>
                  <a:noFill/>
                </a:ln>
                <a:effectLst/>
                <a:uLnTx/>
                <a:uFillTx/>
                <a:latin typeface="Huawei Sans"/>
                <a:ea typeface="方正兰亭黑简体"/>
              </a:defRPr>
            </a:lvl1pPr>
          </a:lstStyle>
          <a:p>
            <a:pPr fontAlgn="ctr"/>
            <a:r>
              <a:rPr lang="en-US" sz="1300">
                <a:latin typeface="Huawei Sans" panose="020C0503030203020204" pitchFamily="34" charset="0"/>
              </a:rPr>
              <a:t>.pyc file</a:t>
            </a:r>
          </a:p>
          <a:p>
            <a:pPr fontAlgn="ctr"/>
            <a:r>
              <a:rPr lang="en-US" sz="1300">
                <a:latin typeface="Huawei Sans" panose="020C0503030203020204" pitchFamily="34" charset="0"/>
              </a:rPr>
              <a:t>(byte code)</a:t>
            </a:r>
          </a:p>
        </p:txBody>
      </p:sp>
      <p:sp>
        <p:nvSpPr>
          <p:cNvPr id="28" name="文本框 27">
            <a:extLst>
              <a:ext uri="{FF2B5EF4-FFF2-40B4-BE49-F238E27FC236}">
                <a16:creationId xmlns:a16="http://schemas.microsoft.com/office/drawing/2014/main" id="{80E35FCE-99F6-430D-B939-35818543E0C5}"/>
              </a:ext>
            </a:extLst>
          </p:cNvPr>
          <p:cNvSpPr txBox="1"/>
          <p:nvPr/>
        </p:nvSpPr>
        <p:spPr>
          <a:xfrm>
            <a:off x="8708042" y="3313945"/>
            <a:ext cx="1766767" cy="578830"/>
          </a:xfrm>
          <a:prstGeom prst="rect">
            <a:avLst/>
          </a:prstGeom>
          <a:solidFill>
            <a:srgbClr val="FFE3B1"/>
          </a:solidFill>
          <a:ln w="12700" cap="flat" cmpd="sng" algn="ctr">
            <a:solidFill>
              <a:srgbClr val="FFAF1E"/>
            </a:solidFill>
            <a:prstDash val="solid"/>
            <a:miter lim="800000"/>
          </a:ln>
          <a:effectLst/>
        </p:spPr>
        <p:txBody>
          <a:bodyPr wrap="square"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b="0" i="0" u="none" strike="noStrike" kern="0" cap="none" spc="0" normalizeH="0" baseline="0">
                <a:ln>
                  <a:noFill/>
                </a:ln>
                <a:solidFill>
                  <a:prstClr val="white"/>
                </a:solidFill>
                <a:effectLst/>
                <a:uLnTx/>
                <a:uFillTx/>
                <a:latin typeface="Huawei Sans"/>
                <a:ea typeface="方正兰亭黑简体"/>
              </a:defRPr>
            </a:lvl1pPr>
          </a:lstStyle>
          <a:p>
            <a:pPr fontAlgn="ctr"/>
            <a:r>
              <a:rPr lang="en-US" sz="1300">
                <a:solidFill>
                  <a:schemeClr val="tx1"/>
                </a:solidFill>
                <a:latin typeface="Huawei Sans" panose="020C0503030203020204" pitchFamily="34" charset="0"/>
              </a:rPr>
              <a:t>Python program</a:t>
            </a:r>
          </a:p>
        </p:txBody>
      </p:sp>
    </p:spTree>
    <p:extLst>
      <p:ext uri="{BB962C8B-B14F-4D97-AF65-F5344CB8AC3E}">
        <p14:creationId xmlns:p14="http://schemas.microsoft.com/office/powerpoint/2010/main" val="1788773454"/>
      </p:ext>
    </p:extLst>
  </p:cSld>
  <p:clrMapOvr>
    <a:masterClrMapping/>
  </p:clrMapOvr>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6CFD49-7157-43F7-B38B-B8BDCCC22093}">
  <ds:schemaRefs>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www.w3.org/XML/1998/namespace"/>
    <ds:schemaRef ds:uri="http://purl.org/dc/elements/1.1/"/>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B278DD3F-57BF-4F55-AAF6-28CB5F141282}">
  <ds:schemaRefs>
    <ds:schemaRef ds:uri="http://schemas.microsoft.com/sharepoint/v3/contenttype/forms"/>
  </ds:schemaRefs>
</ds:datastoreItem>
</file>

<file path=customXml/itemProps3.xml><?xml version="1.0" encoding="utf-8"?>
<ds:datastoreItem xmlns:ds="http://schemas.openxmlformats.org/officeDocument/2006/customXml" ds:itemID="{ACB66492-8A32-4BB6-AC10-FCCED9B9D5C6}"/>
</file>

<file path=docProps/app.xml><?xml version="1.0" encoding="utf-8"?>
<Properties xmlns="http://schemas.openxmlformats.org/officeDocument/2006/extended-properties" xmlns:vt="http://schemas.openxmlformats.org/officeDocument/2006/docPropsVTypes">
  <Template/>
  <TotalTime>879</TotalTime>
  <Words>3187</Words>
  <Application>Microsoft Office PowerPoint</Application>
  <PresentationFormat>宽屏</PresentationFormat>
  <Paragraphs>333</Paragraphs>
  <Slides>25</Slides>
  <Notes>25</Notes>
  <HiddenSlides>1</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Huawei Sans</vt:lpstr>
      <vt:lpstr>方正兰亭黑简体</vt:lpstr>
      <vt:lpstr>Arial</vt:lpstr>
      <vt:lpstr>Wingdings</vt:lpstr>
      <vt:lpstr>微软雅黑</vt:lpstr>
      <vt:lpstr>主题1</vt:lpstr>
      <vt:lpstr>PowerPoint 演示文稿</vt:lpstr>
      <vt:lpstr>Python Programming Basics</vt:lpstr>
      <vt:lpstr>PowerPoint 演示文稿</vt:lpstr>
      <vt:lpstr>PowerPoint 演示文稿</vt:lpstr>
      <vt:lpstr>PowerPoint 演示文稿</vt:lpstr>
      <vt:lpstr>Programming Languages</vt:lpstr>
      <vt:lpstr>Computing Technology Stack and Program Execution Process</vt:lpstr>
      <vt:lpstr>High-level Language - Compiled Language</vt:lpstr>
      <vt:lpstr>High-level Language - Interpreted Language</vt:lpstr>
      <vt:lpstr>PowerPoint 演示文稿</vt:lpstr>
      <vt:lpstr>What Is Python?</vt:lpstr>
      <vt:lpstr>Python Code Execution Process</vt:lpstr>
      <vt:lpstr>Getting Started with Python Code –  Interactive Running</vt:lpstr>
      <vt:lpstr>Getting Started with Python Code –  Script-based Running</vt:lpstr>
      <vt:lpstr>Code Style Guide for Python</vt:lpstr>
      <vt:lpstr>Identifier Naming</vt:lpstr>
      <vt:lpstr>Code Indentation</vt:lpstr>
      <vt:lpstr>Using Comments</vt:lpstr>
      <vt:lpstr>Source Code File Structure</vt:lpstr>
      <vt:lpstr>Python Functions and Modules</vt:lpstr>
      <vt:lpstr>Python Classes and Methods</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Wanchanglizjhw (Richard)</cp:lastModifiedBy>
  <cp:revision>120</cp:revision>
  <dcterms:created xsi:type="dcterms:W3CDTF">2018-11-29T10:16:29Z</dcterms:created>
  <dcterms:modified xsi:type="dcterms:W3CDTF">2020-10-23T06:43:55Z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(3)S1iwv2SEQdkxHznpZv5dWNFtUZvLPX8lFv9PHZvOySw1LmpDqiy5IRbWhDp+33YH1JFoWJsj
gOrQV9YwMDci66f8xSZvIanAaIs88w+DyVfN32//h0fOLak6pdl1iNgBYNhyxsxxzVF3huFc
ntqz1bgK1lcvohWoj4j2OkZoj6k8RtXsrY1bIF/6wQdAqf8Dqfq9HeJYKY14ZWjKGfCorF2m
FJaZGK16j9Vot0UEkm</vt:lpwstr>
  </property>
  <property fmtid="{D5CDD505-2E9C-101B-9397-08002B2CF9AE}" pid="3" name="_2015_ms_pID_7253431">
    <vt:lpwstr>Ruyix0MXyjIxEtshqLi2nUX0nuqzqPXXPB/EeiddAVa/jmvKn4v5Wg
jkbGxzoR3gyDm2BLBOo0voFjO1wS9pmxtvV2mlmrf/bt9IEqwOfPTv2980SjG+xRjOS2p9V3
dLWf7Z2lnVYcG2N4mPoA1ePgLsK9RV3hmtP+WIaL3vm1fY0mHT7vnNAPEQcq0gR/s5OXkPgL
SpOvqmzAaYQ9Cs9T6LCO4TG8R8lrJ529hmPG</vt:lpwstr>
  </property>
  <property fmtid="{D5CDD505-2E9C-101B-9397-08002B2CF9AE}" pid="4" name="_2015_ms_pID_7253432">
    <vt:lpwstr>SN79vb160Xo7GHv+8y5ETzY=</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1603352796</vt:lpwstr>
  </property>
</Properties>
</file>